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9" r:id="rId5"/>
    <p:sldId id="759" r:id="rId6"/>
    <p:sldId id="469" r:id="rId7"/>
    <p:sldId id="271" r:id="rId8"/>
    <p:sldId id="752" r:id="rId9"/>
    <p:sldId id="753" r:id="rId10"/>
    <p:sldId id="750" r:id="rId11"/>
    <p:sldId id="746" r:id="rId12"/>
    <p:sldId id="443" r:id="rId13"/>
    <p:sldId id="388" r:id="rId14"/>
    <p:sldId id="387" r:id="rId15"/>
    <p:sldId id="372" r:id="rId16"/>
    <p:sldId id="710" r:id="rId17"/>
    <p:sldId id="754" r:id="rId18"/>
    <p:sldId id="755" r:id="rId19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551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S Director" initials="MD" lastIdx="56" clrIdx="6">
    <p:extLst>
      <p:ext uri="{19B8F6BF-5375-455C-9EA6-DF929625EA0E}">
        <p15:presenceInfo xmlns:p15="http://schemas.microsoft.com/office/powerpoint/2012/main" userId="S::msdirector@masteryscience.onmicrosoft.com::94ded8be-1f52-4f6c-9c46-5b7405c8e432" providerId="AD"/>
      </p:ext>
    </p:extLst>
  </p:cmAuthor>
  <p:cmAuthor id="1" name="Gemma Young" initials="GY" lastIdx="177" clrIdx="0">
    <p:extLst>
      <p:ext uri="{19B8F6BF-5375-455C-9EA6-DF929625EA0E}">
        <p15:presenceInfo xmlns:p15="http://schemas.microsoft.com/office/powerpoint/2012/main" userId="652694ebf482f56f" providerId="Windows Live"/>
      </p:ext>
    </p:extLst>
  </p:cmAuthor>
  <p:cmAuthor id="2" name="Antony Sherborne" initials="AS" lastIdx="143" clrIdx="1">
    <p:extLst>
      <p:ext uri="{19B8F6BF-5375-455C-9EA6-DF929625EA0E}">
        <p15:presenceInfo xmlns:p15="http://schemas.microsoft.com/office/powerpoint/2012/main" userId="22e183d2424b5dbc" providerId="Windows Live"/>
      </p:ext>
    </p:extLst>
  </p:cmAuthor>
  <p:cmAuthor id="3" name="Ale Okada" initials="AO" lastIdx="20" clrIdx="2">
    <p:extLst>
      <p:ext uri="{19B8F6BF-5375-455C-9EA6-DF929625EA0E}">
        <p15:presenceInfo xmlns:p15="http://schemas.microsoft.com/office/powerpoint/2012/main" userId="4671f9ba18c52b0c" providerId="Windows Live"/>
      </p:ext>
    </p:extLst>
  </p:cmAuthor>
  <p:cmAuthor id="4" name="Antony Sherborne" initials="AS [2]" lastIdx="2" clrIdx="3">
    <p:extLst>
      <p:ext uri="{19B8F6BF-5375-455C-9EA6-DF929625EA0E}">
        <p15:presenceInfo xmlns:p15="http://schemas.microsoft.com/office/powerpoint/2012/main" userId="Antony Sherborne" providerId="None"/>
      </p:ext>
    </p:extLst>
  </p:cmAuthor>
  <p:cmAuthor id="5" name="Tony" initials="To" lastIdx="50" clrIdx="4">
    <p:extLst>
      <p:ext uri="{19B8F6BF-5375-455C-9EA6-DF929625EA0E}">
        <p15:presenceInfo xmlns:p15="http://schemas.microsoft.com/office/powerpoint/2012/main" userId="S::admin@masteryscience.onmicrosoft.com::94ded8be-1f52-4f6c-9c46-5b7405c8e432" providerId="AD"/>
      </p:ext>
    </p:extLst>
  </p:cmAuthor>
  <p:cmAuthor id="6" name="Tony" initials="T" lastIdx="120" clrIdx="5">
    <p:extLst>
      <p:ext uri="{19B8F6BF-5375-455C-9EA6-DF929625EA0E}">
        <p15:presenceInfo xmlns:p15="http://schemas.microsoft.com/office/powerpoint/2012/main" userId="S::tonysherborne@masteryscience.onmicrosoft.com::94ded8be-1f52-4f6c-9c46-5b7405c8e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574E48"/>
    <a:srgbClr val="0AE094"/>
    <a:srgbClr val="5AF8BE"/>
    <a:srgbClr val="F7EF5C"/>
    <a:srgbClr val="CDD4F4"/>
    <a:srgbClr val="4B65D9"/>
    <a:srgbClr val="F5F5F5"/>
    <a:srgbClr val="FFFFFF"/>
    <a:srgbClr val="F4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5"/>
  </p:normalViewPr>
  <p:slideViewPr>
    <p:cSldViewPr snapToGrid="0">
      <p:cViewPr>
        <p:scale>
          <a:sx n="100" d="100"/>
          <a:sy n="100" d="100"/>
        </p:scale>
        <p:origin x="1836" y="180"/>
      </p:cViewPr>
      <p:guideLst>
        <p:guide orient="horz" pos="3543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38901-45CD-9A49-8949-0D85C337CFDE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CD8F-FF36-C64D-992A-7D9C03507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2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CD8F-FF36-C64D-992A-7D9C035078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CD8F-FF36-C64D-992A-7D9C035078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7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CD8F-FF36-C64D-992A-7D9C035078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3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GB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3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GB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3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GB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3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CD8F-FF36-C64D-992A-7D9C035078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1AAF-9A71-4BD4-B4D1-9C46D3953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5CC68-474E-4149-8013-96EAD325F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21EB-D60A-43AC-8199-59CE09E1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07D69-DA39-446C-81EF-AA4628BB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39496-EE0A-4B33-9D1A-66C19419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9EB1-B413-4470-9E67-E7A7E946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52CF1-0056-46D5-8C25-AB2C9133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26F9A-FE77-41AA-B485-2ABD8603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4F9B-4C7D-4E32-8536-FF7FFADF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375F-EEA5-473D-AEA3-A31C4F08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9FC9B-3AFA-46A7-8FBB-CCA94841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9F5DB-0E61-4324-B364-C3A799F3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0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C79A-7689-498F-A567-9E997BE0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EE8E-E89D-44D7-9AA7-044A0D4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36A2-E24E-4ACA-ADD5-AD831166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0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809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79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7AFB-4D10-4269-B6AA-932C61BE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3B34-9A91-47A8-AF13-C792B1B2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680B-3B2D-41EE-A7F2-036DBC7A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CE16-22C1-43BD-9AAB-D6707A4A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B2F2-F65C-4D28-84FF-C0618FA0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E8D6-FB13-426B-BD38-3613AAC6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EBBBF-3087-4B99-ADED-2A08928B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DAD6-BCE4-4235-AA3F-099ED3EB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CD3E-EDAD-4603-8F32-9248E0E7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3B75-C391-4E66-9A7A-62D636B3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FD6F-1007-4704-82AC-8F31ACCE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18C4-8677-45A3-9069-AE82B1C06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C3557-8BB0-4BDD-8F91-4E1FCF0E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D5F49-F883-4EDE-A04F-09A2D226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DA422-B5F8-4C57-AA27-EE23C546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2F604-3091-4A3B-86C5-5F95FCEE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4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2A5-4CF9-4C37-9081-7DF855EB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2A7F7-ED7F-487F-9ABF-8AEE857C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C028-CD3B-4824-86F9-60EE03D1F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5B440-B75D-4BCE-832D-5AB04000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5FF33-453C-4E7B-A8C5-80B967C66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F7AFD-42D2-45B8-8AEE-5DF9DEAE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EE858-2986-49B6-A602-35E5DC49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8CDC0-BC7C-4CDF-A3F6-EF00B0F9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8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C94C-2558-4749-BDB8-8BE1072C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C1CED-A37E-425E-8941-A0A0F2C5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02826-5B58-47A0-A9E7-B63B56B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D18AB-7E31-4000-A264-9367E4B1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CBA47-4A08-436B-B890-AFC27D87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412C9-1B4C-4588-8EB6-EA5391B3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ECA87-3A2B-4FE2-8B23-F5A90E4E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9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8F09-E578-40E5-AF2A-F7AB7554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BC026-8AEB-4FE0-9ADD-8BBEFAE1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FDE19-F35C-4B1C-8BEF-5C01EBA3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CD54A-FF33-41F4-8D8C-27D95467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5A341-BCEE-4ED8-A68E-D566E27C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7E89-E20D-416E-A3F8-446BD800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3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AAD6-4367-4D10-BB47-E12CF17D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E3563-B15F-41F2-A7F5-C0F012074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5199-879C-40D2-AB2A-3021372D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4CC51-1BE1-4FF3-839C-B33CA750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E3BA4-AA08-4B87-A00D-A745A6A8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583C-6F87-4EE1-B748-29A2ABC7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C3826-089E-47F7-9F1A-007F03AD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51CF4-CA1A-4454-8CC6-819C2F9A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457B8-EC23-436D-AF06-2E90C7CD2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3D84-C107-4027-A3B0-9D04E72B0F1B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CAD6-DC35-4654-AB1C-41F82D79E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4205-1A38-482D-814F-60AD37BCA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E79B-F6F0-4626-98AF-D3F64B6DD8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6.jpeg"/><Relationship Id="rId10" Type="http://schemas.openxmlformats.org/officeDocument/2006/relationships/image" Target="../media/image4.png"/><Relationship Id="rId4" Type="http://schemas.openxmlformats.org/officeDocument/2006/relationships/image" Target="../media/image35.jpe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310"/>
            <a:ext cx="9142412" cy="1066801"/>
          </a:xfrm>
          <a:prstGeom prst="rect">
            <a:avLst/>
          </a:prstGeom>
          <a:solidFill>
            <a:srgbClr val="5AF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59016"/>
            <a:ext cx="914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entury Gothic" pitchFamily="34" charset="0"/>
              </a:rPr>
              <a:t>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86E32-C706-44DC-BE63-5209B5D6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03" y="962948"/>
            <a:ext cx="4476101" cy="1334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48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34076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91680" y="134076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32000" y="134076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0" y="134076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12160" y="134076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1520" y="278092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278092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32000" y="278092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572000" y="278092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12160" y="278092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1520" y="422108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691680" y="422108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132000" y="422108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572000" y="422108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12160" y="4221088"/>
            <a:ext cx="1440000" cy="1440000"/>
          </a:xfrm>
          <a:prstGeom prst="rect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7452320" y="1340768"/>
            <a:ext cx="1440000" cy="4320480"/>
          </a:xfrm>
          <a:prstGeom prst="flowChartProcess">
            <a:avLst/>
          </a:prstGeom>
          <a:noFill/>
          <a:ln w="19050">
            <a:solidFill>
              <a:srgbClr val="0AE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BE1663-AB21-4481-B31A-2FFC03802229}"/>
              </a:ext>
            </a:extLst>
          </p:cNvPr>
          <p:cNvSpPr/>
          <p:nvPr/>
        </p:nvSpPr>
        <p:spPr>
          <a:xfrm>
            <a:off x="183060" y="120316"/>
            <a:ext cx="8770870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95063-9181-4A44-84D6-F696932E71AA}"/>
              </a:ext>
            </a:extLst>
          </p:cNvPr>
          <p:cNvSpPr txBox="1"/>
          <p:nvPr/>
        </p:nvSpPr>
        <p:spPr>
          <a:xfrm>
            <a:off x="8457201" y="156368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SS1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865CD6-A2F4-4F77-8F05-DCD497022BB4}"/>
              </a:ext>
            </a:extLst>
          </p:cNvPr>
          <p:cNvSpPr txBox="1"/>
          <p:nvPr/>
        </p:nvSpPr>
        <p:spPr>
          <a:xfrm>
            <a:off x="156519" y="88129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Game cards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17F2BA3-AF96-4687-9F6A-996337A0A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0" y="2924944"/>
            <a:ext cx="439248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4</a:t>
            </a:r>
            <a:r>
              <a:rPr lang="en-GB" sz="1400" dirty="0">
                <a:latin typeface="Century Gothic" pitchFamily="34" charset="0"/>
              </a:rPr>
              <a:t>	Now, you must fill up the boxes marked with a 2 only.  These are consequences </a:t>
            </a:r>
            <a:br>
              <a:rPr lang="en-GB" sz="1400" dirty="0">
                <a:latin typeface="Century Gothic" pitchFamily="34" charset="0"/>
              </a:rPr>
            </a:br>
            <a:r>
              <a:rPr lang="en-GB" sz="1400" dirty="0">
                <a:latin typeface="Century Gothic" pitchFamily="34" charset="0"/>
              </a:rPr>
              <a:t>of the suggestions in the ‘1’ boxes.</a:t>
            </a:r>
            <a:endParaRPr lang="en-GB" sz="14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5</a:t>
            </a:r>
            <a:r>
              <a:rPr lang="en-GB" sz="1400" dirty="0">
                <a:latin typeface="Century Gothic" pitchFamily="34" charset="0"/>
              </a:rPr>
              <a:t>	Continue until all the ‘2’ boxes are filled. Then move onto the ‘3’ boxes.</a:t>
            </a: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6</a:t>
            </a:r>
            <a:r>
              <a:rPr lang="en-GB" sz="1400" dirty="0">
                <a:latin typeface="Century Gothic" pitchFamily="34" charset="0"/>
              </a:rPr>
              <a:t>	When all boxes are filled, go through each </a:t>
            </a:r>
            <a:br>
              <a:rPr lang="en-GB" sz="1400" dirty="0">
                <a:latin typeface="Century Gothic" pitchFamily="34" charset="0"/>
              </a:rPr>
            </a:br>
            <a:r>
              <a:rPr lang="en-GB" sz="1400" dirty="0">
                <a:latin typeface="Century Gothic" pitchFamily="34" charset="0"/>
              </a:rPr>
              <a:t>of the ‘2’ and ‘3’ boxes and decide if it is </a:t>
            </a:r>
            <a:br>
              <a:rPr lang="en-GB" sz="1400" dirty="0">
                <a:latin typeface="Century Gothic" pitchFamily="34" charset="0"/>
              </a:rPr>
            </a:br>
            <a:r>
              <a:rPr lang="en-GB" sz="1400" dirty="0">
                <a:latin typeface="Century Gothic" pitchFamily="34" charset="0"/>
              </a:rPr>
              <a:t>a negative or positive consequence </a:t>
            </a:r>
            <a:br>
              <a:rPr lang="en-GB" sz="1400" dirty="0">
                <a:latin typeface="Century Gothic" pitchFamily="34" charset="0"/>
              </a:rPr>
            </a:br>
            <a:r>
              <a:rPr lang="en-GB" sz="1400" dirty="0">
                <a:latin typeface="Century Gothic" pitchFamily="34" charset="0"/>
              </a:rPr>
              <a:t>(some might be both).  Mark all  the negative consequences with the red pen and positive with the green pen.</a:t>
            </a: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7</a:t>
            </a:r>
            <a:r>
              <a:rPr lang="en-GB" sz="1400" dirty="0">
                <a:latin typeface="Century Gothic" pitchFamily="34" charset="0"/>
              </a:rPr>
              <a:t>	Then, count up how many consequences are negative and how many are positive.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52120" y="126876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entury Gothic" pitchFamily="34" charset="0"/>
              </a:rPr>
              <a:t>A consequence is an action that has an effect that can be negative or positive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>
                <a:latin typeface="Century Gothic" pitchFamily="34" charset="0"/>
              </a:rPr>
              <a:t>You will need:</a:t>
            </a:r>
            <a:endParaRPr lang="en-GB" sz="140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726" y="2911150"/>
            <a:ext cx="381642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Instructions</a:t>
            </a: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1</a:t>
            </a:r>
            <a:r>
              <a:rPr lang="en-GB" sz="1400" dirty="0">
                <a:latin typeface="Century Gothic" pitchFamily="34" charset="0"/>
              </a:rPr>
              <a:t>	Write the action on the large card and place in the centre of the board.</a:t>
            </a: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2</a:t>
            </a:r>
            <a:r>
              <a:rPr lang="en-GB" sz="1400" dirty="0">
                <a:latin typeface="Century Gothic" pitchFamily="34" charset="0"/>
              </a:rPr>
              <a:t>	Place the other cards in a pile.</a:t>
            </a:r>
          </a:p>
          <a:p>
            <a:pPr marL="228600" indent="-228600">
              <a:spcBef>
                <a:spcPts val="600"/>
              </a:spcBef>
            </a:pPr>
            <a:r>
              <a:rPr lang="en-GB" sz="1400" b="1" dirty="0">
                <a:solidFill>
                  <a:srgbClr val="0AE094"/>
                </a:solidFill>
                <a:latin typeface="Century Gothic" pitchFamily="34" charset="0"/>
              </a:rPr>
              <a:t>3</a:t>
            </a:r>
            <a:r>
              <a:rPr lang="en-GB" sz="1400" dirty="0">
                <a:latin typeface="Century Gothic" pitchFamily="34" charset="0"/>
              </a:rPr>
              <a:t>	The first player thinks of one consequence of the action and shares it with the other players. If they agree that it is a consequence then the player takes a small card from the pile and writes on the consequence along with their initials. This is placed on one of the boxes marked with a 1. Take it in turns so all the ‘1’ boxes are filled up.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41535" y="1842429"/>
            <a:ext cx="2538327" cy="307777"/>
            <a:chOff x="449497" y="1609055"/>
            <a:chExt cx="2538327" cy="307777"/>
          </a:xfrm>
        </p:grpSpPr>
        <p:sp>
          <p:nvSpPr>
            <p:cNvPr id="18" name="Rectangle 17"/>
            <p:cNvSpPr/>
            <p:nvPr/>
          </p:nvSpPr>
          <p:spPr>
            <a:xfrm flipH="1">
              <a:off x="467544" y="1628800"/>
              <a:ext cx="2520280" cy="288032"/>
            </a:xfrm>
            <a:prstGeom prst="rect">
              <a:avLst/>
            </a:prstGeom>
            <a:noFill/>
            <a:ln w="6350">
              <a:solidFill>
                <a:srgbClr val="0AE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449497" y="1609055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dirty="0">
                  <a:latin typeface="Century Gothic" pitchFamily="34" charset="0"/>
                </a:rPr>
                <a:t>Red and green pen/pencil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68167" y="1842429"/>
            <a:ext cx="1008111" cy="307777"/>
            <a:chOff x="4144754" y="1618928"/>
            <a:chExt cx="1008111" cy="307777"/>
          </a:xfrm>
        </p:grpSpPr>
        <p:sp>
          <p:nvSpPr>
            <p:cNvPr id="15" name="Rectangle 14"/>
            <p:cNvSpPr/>
            <p:nvPr/>
          </p:nvSpPr>
          <p:spPr>
            <a:xfrm>
              <a:off x="4211960" y="1628800"/>
              <a:ext cx="940905" cy="288032"/>
            </a:xfrm>
            <a:prstGeom prst="rect">
              <a:avLst/>
            </a:prstGeom>
            <a:noFill/>
            <a:ln w="6350">
              <a:solidFill>
                <a:srgbClr val="0AE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44754" y="1618928"/>
              <a:ext cx="1008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dirty="0">
                  <a:latin typeface="Century Gothic" pitchFamily="34" charset="0"/>
                </a:rPr>
                <a:t>3 players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7544" y="1343600"/>
            <a:ext cx="3029615" cy="307777"/>
            <a:chOff x="1763688" y="1271592"/>
            <a:chExt cx="3029615" cy="307777"/>
          </a:xfrm>
        </p:grpSpPr>
        <p:sp>
          <p:nvSpPr>
            <p:cNvPr id="16" name="Rectangle 15"/>
            <p:cNvSpPr/>
            <p:nvPr/>
          </p:nvSpPr>
          <p:spPr>
            <a:xfrm>
              <a:off x="1763688" y="1278632"/>
              <a:ext cx="2952328" cy="288032"/>
            </a:xfrm>
            <a:prstGeom prst="rect">
              <a:avLst/>
            </a:prstGeom>
            <a:noFill/>
            <a:ln w="6350">
              <a:solidFill>
                <a:srgbClr val="0AE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8967" y="1271592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1400" dirty="0">
                  <a:latin typeface="Century Gothic" pitchFamily="34" charset="0"/>
                </a:rPr>
                <a:t>A game of consequences board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57566" y="1326689"/>
            <a:ext cx="1817080" cy="311281"/>
            <a:chOff x="522672" y="1533543"/>
            <a:chExt cx="1817080" cy="311281"/>
          </a:xfrm>
        </p:grpSpPr>
        <p:sp>
          <p:nvSpPr>
            <p:cNvPr id="17" name="Rectangle 16"/>
            <p:cNvSpPr/>
            <p:nvPr/>
          </p:nvSpPr>
          <p:spPr>
            <a:xfrm>
              <a:off x="539552" y="1556792"/>
              <a:ext cx="1800200" cy="288032"/>
            </a:xfrm>
            <a:prstGeom prst="rect">
              <a:avLst/>
            </a:prstGeom>
            <a:noFill/>
            <a:ln w="6350">
              <a:solidFill>
                <a:srgbClr val="0AE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672" y="1533543"/>
              <a:ext cx="1800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1400" dirty="0">
                  <a:latin typeface="Century Gothic" pitchFamily="34" charset="0"/>
                </a:rPr>
                <a:t>Blank cards cut up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4427984" y="2708920"/>
            <a:ext cx="0" cy="3528392"/>
          </a:xfrm>
          <a:prstGeom prst="line">
            <a:avLst/>
          </a:prstGeom>
          <a:ln w="6350">
            <a:solidFill>
              <a:srgbClr val="0AE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9CBC77-E98F-4478-9F55-AD4DD8533981}"/>
              </a:ext>
            </a:extLst>
          </p:cNvPr>
          <p:cNvSpPr txBox="1"/>
          <p:nvPr/>
        </p:nvSpPr>
        <p:spPr>
          <a:xfrm>
            <a:off x="156519" y="88129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Game rules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2BD22-2FF3-4EAA-8F49-A68FAF24D7CB}"/>
              </a:ext>
            </a:extLst>
          </p:cNvPr>
          <p:cNvSpPr/>
          <p:nvPr/>
        </p:nvSpPr>
        <p:spPr>
          <a:xfrm>
            <a:off x="183060" y="120316"/>
            <a:ext cx="8770870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12D06E-4F6E-455F-B055-B3E6FF869AA1}"/>
              </a:ext>
            </a:extLst>
          </p:cNvPr>
          <p:cNvSpPr txBox="1"/>
          <p:nvPr/>
        </p:nvSpPr>
        <p:spPr>
          <a:xfrm>
            <a:off x="8457201" y="156368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SS2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5745F8-1F5E-4E22-AF63-E4B3EE8CD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7055768" y="65253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solidFill>
                  <a:schemeClr val="bg1"/>
                </a:solidFill>
                <a:latin typeface="Century Gothic" pitchFamily="34" charset="0"/>
              </a:rPr>
              <a:t>Student sheets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FAABE-2991-4555-BE85-F0DC71C3CB1F}"/>
              </a:ext>
            </a:extLst>
          </p:cNvPr>
          <p:cNvGrpSpPr/>
          <p:nvPr/>
        </p:nvGrpSpPr>
        <p:grpSpPr>
          <a:xfrm>
            <a:off x="190070" y="757383"/>
            <a:ext cx="8763860" cy="5625616"/>
            <a:chOff x="-29449" y="826391"/>
            <a:chExt cx="9173449" cy="5726177"/>
          </a:xfrm>
        </p:grpSpPr>
        <p:sp>
          <p:nvSpPr>
            <p:cNvPr id="144" name="Freeform 143"/>
            <p:cNvSpPr/>
            <p:nvPr/>
          </p:nvSpPr>
          <p:spPr>
            <a:xfrm>
              <a:off x="-3965" y="828629"/>
              <a:ext cx="9147965" cy="2482130"/>
            </a:xfrm>
            <a:custGeom>
              <a:avLst/>
              <a:gdLst>
                <a:gd name="connsiteX0" fmla="*/ 0 w 9112469"/>
                <a:gd name="connsiteY0" fmla="*/ 0 h 2475187"/>
                <a:gd name="connsiteX1" fmla="*/ 3279228 w 9112469"/>
                <a:gd name="connsiteY1" fmla="*/ 2475187 h 2475187"/>
                <a:gd name="connsiteX2" fmla="*/ 5959366 w 9112469"/>
                <a:gd name="connsiteY2" fmla="*/ 2475187 h 2475187"/>
                <a:gd name="connsiteX3" fmla="*/ 9112469 w 9112469"/>
                <a:gd name="connsiteY3" fmla="*/ 31531 h 2475187"/>
                <a:gd name="connsiteX4" fmla="*/ 0 w 9112469"/>
                <a:gd name="connsiteY4" fmla="*/ 0 h 2475187"/>
                <a:gd name="connsiteX0" fmla="*/ 0 w 9112469"/>
                <a:gd name="connsiteY0" fmla="*/ 0 h 2475187"/>
                <a:gd name="connsiteX1" fmla="*/ 3279228 w 9112469"/>
                <a:gd name="connsiteY1" fmla="*/ 2475187 h 2475187"/>
                <a:gd name="connsiteX2" fmla="*/ 5959366 w 9112469"/>
                <a:gd name="connsiteY2" fmla="*/ 2475187 h 2475187"/>
                <a:gd name="connsiteX3" fmla="*/ 9112469 w 9112469"/>
                <a:gd name="connsiteY3" fmla="*/ 1140 h 2475187"/>
                <a:gd name="connsiteX4" fmla="*/ 0 w 9112469"/>
                <a:gd name="connsiteY4" fmla="*/ 0 h 2475187"/>
                <a:gd name="connsiteX0" fmla="*/ 0 w 9112469"/>
                <a:gd name="connsiteY0" fmla="*/ 0 h 2475187"/>
                <a:gd name="connsiteX1" fmla="*/ 3279228 w 9112469"/>
                <a:gd name="connsiteY1" fmla="*/ 2475187 h 2475187"/>
                <a:gd name="connsiteX2" fmla="*/ 5908621 w 9112469"/>
                <a:gd name="connsiteY2" fmla="*/ 2449412 h 2475187"/>
                <a:gd name="connsiteX3" fmla="*/ 9112469 w 9112469"/>
                <a:gd name="connsiteY3" fmla="*/ 1140 h 2475187"/>
                <a:gd name="connsiteX4" fmla="*/ 0 w 9112469"/>
                <a:gd name="connsiteY4" fmla="*/ 0 h 2475187"/>
                <a:gd name="connsiteX0" fmla="*/ 0 w 9112469"/>
                <a:gd name="connsiteY0" fmla="*/ 799 h 2474047"/>
                <a:gd name="connsiteX1" fmla="*/ 3279228 w 9112469"/>
                <a:gd name="connsiteY1" fmla="*/ 2474047 h 2474047"/>
                <a:gd name="connsiteX2" fmla="*/ 5908621 w 9112469"/>
                <a:gd name="connsiteY2" fmla="*/ 2448272 h 2474047"/>
                <a:gd name="connsiteX3" fmla="*/ 9112469 w 9112469"/>
                <a:gd name="connsiteY3" fmla="*/ 0 h 2474047"/>
                <a:gd name="connsiteX4" fmla="*/ 0 w 9112469"/>
                <a:gd name="connsiteY4" fmla="*/ 799 h 2474047"/>
                <a:gd name="connsiteX0" fmla="*/ 0 w 9147965"/>
                <a:gd name="connsiteY0" fmla="*/ 0 h 2482130"/>
                <a:gd name="connsiteX1" fmla="*/ 3314724 w 9147965"/>
                <a:gd name="connsiteY1" fmla="*/ 2482130 h 2482130"/>
                <a:gd name="connsiteX2" fmla="*/ 5944117 w 9147965"/>
                <a:gd name="connsiteY2" fmla="*/ 2456355 h 2482130"/>
                <a:gd name="connsiteX3" fmla="*/ 9147965 w 9147965"/>
                <a:gd name="connsiteY3" fmla="*/ 8083 h 2482130"/>
                <a:gd name="connsiteX4" fmla="*/ 0 w 9147965"/>
                <a:gd name="connsiteY4" fmla="*/ 0 h 248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7965" h="2482130">
                  <a:moveTo>
                    <a:pt x="0" y="0"/>
                  </a:moveTo>
                  <a:lnTo>
                    <a:pt x="3314724" y="2482130"/>
                  </a:lnTo>
                  <a:lnTo>
                    <a:pt x="5944117" y="2456355"/>
                  </a:lnTo>
                  <a:lnTo>
                    <a:pt x="9147965" y="8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600408" y="846958"/>
              <a:ext cx="4543592" cy="5693638"/>
            </a:xfrm>
            <a:custGeom>
              <a:avLst/>
              <a:gdLst>
                <a:gd name="connsiteX0" fmla="*/ 4508937 w 4524703"/>
                <a:gd name="connsiteY0" fmla="*/ 0 h 5659821"/>
                <a:gd name="connsiteX1" fmla="*/ 1355834 w 4524703"/>
                <a:gd name="connsiteY1" fmla="*/ 2443655 h 5659821"/>
                <a:gd name="connsiteX2" fmla="*/ 1387365 w 4524703"/>
                <a:gd name="connsiteY2" fmla="*/ 3184634 h 5659821"/>
                <a:gd name="connsiteX3" fmla="*/ 15765 w 4524703"/>
                <a:gd name="connsiteY3" fmla="*/ 3184634 h 5659821"/>
                <a:gd name="connsiteX4" fmla="*/ 0 w 4524703"/>
                <a:gd name="connsiteY4" fmla="*/ 5644055 h 5659821"/>
                <a:gd name="connsiteX5" fmla="*/ 4524703 w 4524703"/>
                <a:gd name="connsiteY5" fmla="*/ 5659821 h 5659821"/>
                <a:gd name="connsiteX6" fmla="*/ 4508937 w 4524703"/>
                <a:gd name="connsiteY6" fmla="*/ 0 h 5659821"/>
                <a:gd name="connsiteX0" fmla="*/ 4508937 w 4524703"/>
                <a:gd name="connsiteY0" fmla="*/ 0 h 5659821"/>
                <a:gd name="connsiteX1" fmla="*/ 1349797 w 4524703"/>
                <a:gd name="connsiteY1" fmla="*/ 2414087 h 5659821"/>
                <a:gd name="connsiteX2" fmla="*/ 1387365 w 4524703"/>
                <a:gd name="connsiteY2" fmla="*/ 3184634 h 5659821"/>
                <a:gd name="connsiteX3" fmla="*/ 15765 w 4524703"/>
                <a:gd name="connsiteY3" fmla="*/ 3184634 h 5659821"/>
                <a:gd name="connsiteX4" fmla="*/ 0 w 4524703"/>
                <a:gd name="connsiteY4" fmla="*/ 5644055 h 5659821"/>
                <a:gd name="connsiteX5" fmla="*/ 4524703 w 4524703"/>
                <a:gd name="connsiteY5" fmla="*/ 5659821 h 5659821"/>
                <a:gd name="connsiteX6" fmla="*/ 4508937 w 4524703"/>
                <a:gd name="connsiteY6" fmla="*/ 0 h 5659821"/>
                <a:gd name="connsiteX0" fmla="*/ 4508937 w 4524703"/>
                <a:gd name="connsiteY0" fmla="*/ 0 h 5659821"/>
                <a:gd name="connsiteX1" fmla="*/ 1349797 w 4524703"/>
                <a:gd name="connsiteY1" fmla="*/ 2414087 h 5659821"/>
                <a:gd name="connsiteX2" fmla="*/ 1358644 w 4524703"/>
                <a:gd name="connsiteY2" fmla="*/ 3148375 h 5659821"/>
                <a:gd name="connsiteX3" fmla="*/ 15765 w 4524703"/>
                <a:gd name="connsiteY3" fmla="*/ 3184634 h 5659821"/>
                <a:gd name="connsiteX4" fmla="*/ 0 w 4524703"/>
                <a:gd name="connsiteY4" fmla="*/ 5644055 h 5659821"/>
                <a:gd name="connsiteX5" fmla="*/ 4524703 w 4524703"/>
                <a:gd name="connsiteY5" fmla="*/ 5659821 h 5659821"/>
                <a:gd name="connsiteX6" fmla="*/ 4508937 w 4524703"/>
                <a:gd name="connsiteY6" fmla="*/ 0 h 5659821"/>
                <a:gd name="connsiteX0" fmla="*/ 4527238 w 4543004"/>
                <a:gd name="connsiteY0" fmla="*/ 0 h 5659821"/>
                <a:gd name="connsiteX1" fmla="*/ 1368098 w 4543004"/>
                <a:gd name="connsiteY1" fmla="*/ 2414087 h 5659821"/>
                <a:gd name="connsiteX2" fmla="*/ 1376945 w 4543004"/>
                <a:gd name="connsiteY2" fmla="*/ 3148375 h 5659821"/>
                <a:gd name="connsiteX3" fmla="*/ 0 w 4543004"/>
                <a:gd name="connsiteY3" fmla="*/ 3136993 h 5659821"/>
                <a:gd name="connsiteX4" fmla="*/ 18301 w 4543004"/>
                <a:gd name="connsiteY4" fmla="*/ 5644055 h 5659821"/>
                <a:gd name="connsiteX5" fmla="*/ 4543004 w 4543004"/>
                <a:gd name="connsiteY5" fmla="*/ 5659821 h 5659821"/>
                <a:gd name="connsiteX6" fmla="*/ 4527238 w 4543004"/>
                <a:gd name="connsiteY6" fmla="*/ 0 h 5659821"/>
                <a:gd name="connsiteX0" fmla="*/ 4527826 w 4543592"/>
                <a:gd name="connsiteY0" fmla="*/ 0 h 5675073"/>
                <a:gd name="connsiteX1" fmla="*/ 1368686 w 4543592"/>
                <a:gd name="connsiteY1" fmla="*/ 2414087 h 5675073"/>
                <a:gd name="connsiteX2" fmla="*/ 1377533 w 4543592"/>
                <a:gd name="connsiteY2" fmla="*/ 3148375 h 5675073"/>
                <a:gd name="connsiteX3" fmla="*/ 588 w 4543592"/>
                <a:gd name="connsiteY3" fmla="*/ 3136993 h 5675073"/>
                <a:gd name="connsiteX4" fmla="*/ 0 w 4543592"/>
                <a:gd name="connsiteY4" fmla="*/ 5675073 h 5675073"/>
                <a:gd name="connsiteX5" fmla="*/ 4543592 w 4543592"/>
                <a:gd name="connsiteY5" fmla="*/ 5659821 h 5675073"/>
                <a:gd name="connsiteX6" fmla="*/ 4527826 w 4543592"/>
                <a:gd name="connsiteY6" fmla="*/ 0 h 5675073"/>
                <a:gd name="connsiteX0" fmla="*/ 4538288 w 4543592"/>
                <a:gd name="connsiteY0" fmla="*/ 0 h 5693638"/>
                <a:gd name="connsiteX1" fmla="*/ 1368686 w 4543592"/>
                <a:gd name="connsiteY1" fmla="*/ 2432652 h 5693638"/>
                <a:gd name="connsiteX2" fmla="*/ 1377533 w 4543592"/>
                <a:gd name="connsiteY2" fmla="*/ 3166940 h 5693638"/>
                <a:gd name="connsiteX3" fmla="*/ 588 w 4543592"/>
                <a:gd name="connsiteY3" fmla="*/ 3155558 h 5693638"/>
                <a:gd name="connsiteX4" fmla="*/ 0 w 4543592"/>
                <a:gd name="connsiteY4" fmla="*/ 5693638 h 5693638"/>
                <a:gd name="connsiteX5" fmla="*/ 4543592 w 4543592"/>
                <a:gd name="connsiteY5" fmla="*/ 5678386 h 5693638"/>
                <a:gd name="connsiteX6" fmla="*/ 4538288 w 4543592"/>
                <a:gd name="connsiteY6" fmla="*/ 0 h 5693638"/>
                <a:gd name="connsiteX0" fmla="*/ 4538288 w 4543592"/>
                <a:gd name="connsiteY0" fmla="*/ 0 h 5693638"/>
                <a:gd name="connsiteX1" fmla="*/ 1371088 w 4543592"/>
                <a:gd name="connsiteY1" fmla="*/ 2422350 h 5693638"/>
                <a:gd name="connsiteX2" fmla="*/ 1377533 w 4543592"/>
                <a:gd name="connsiteY2" fmla="*/ 3166940 h 5693638"/>
                <a:gd name="connsiteX3" fmla="*/ 588 w 4543592"/>
                <a:gd name="connsiteY3" fmla="*/ 3155558 h 5693638"/>
                <a:gd name="connsiteX4" fmla="*/ 0 w 4543592"/>
                <a:gd name="connsiteY4" fmla="*/ 5693638 h 5693638"/>
                <a:gd name="connsiteX5" fmla="*/ 4543592 w 4543592"/>
                <a:gd name="connsiteY5" fmla="*/ 5678386 h 5693638"/>
                <a:gd name="connsiteX6" fmla="*/ 4538288 w 4543592"/>
                <a:gd name="connsiteY6" fmla="*/ 0 h 56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3592" h="5693638">
                  <a:moveTo>
                    <a:pt x="4538288" y="0"/>
                  </a:moveTo>
                  <a:lnTo>
                    <a:pt x="1371088" y="2422350"/>
                  </a:lnTo>
                  <a:cubicBezTo>
                    <a:pt x="1373236" y="2670547"/>
                    <a:pt x="1375385" y="2918743"/>
                    <a:pt x="1377533" y="3166940"/>
                  </a:cubicBezTo>
                  <a:lnTo>
                    <a:pt x="588" y="3155558"/>
                  </a:lnTo>
                  <a:lnTo>
                    <a:pt x="0" y="5693638"/>
                  </a:lnTo>
                  <a:lnTo>
                    <a:pt x="4543592" y="5678386"/>
                  </a:lnTo>
                  <a:cubicBezTo>
                    <a:pt x="4538337" y="3791779"/>
                    <a:pt x="4543543" y="1886607"/>
                    <a:pt x="4538288" y="0"/>
                  </a:cubicBezTo>
                  <a:close/>
                </a:path>
              </a:pathLst>
            </a:custGeom>
            <a:solidFill>
              <a:srgbClr val="F7EF5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-29449" y="826391"/>
              <a:ext cx="4648745" cy="5716299"/>
            </a:xfrm>
            <a:custGeom>
              <a:avLst/>
              <a:gdLst>
                <a:gd name="connsiteX0" fmla="*/ 26277 w 4629808"/>
                <a:gd name="connsiteY0" fmla="*/ 0 h 5722883"/>
                <a:gd name="connsiteX1" fmla="*/ 3305504 w 4629808"/>
                <a:gd name="connsiteY1" fmla="*/ 2490952 h 5722883"/>
                <a:gd name="connsiteX2" fmla="*/ 3321270 w 4629808"/>
                <a:gd name="connsiteY2" fmla="*/ 3184634 h 5722883"/>
                <a:gd name="connsiteX3" fmla="*/ 4629808 w 4629808"/>
                <a:gd name="connsiteY3" fmla="*/ 3184634 h 5722883"/>
                <a:gd name="connsiteX4" fmla="*/ 4614042 w 4629808"/>
                <a:gd name="connsiteY4" fmla="*/ 5722883 h 5722883"/>
                <a:gd name="connsiteX5" fmla="*/ 10511 w 4629808"/>
                <a:gd name="connsiteY5" fmla="*/ 5722883 h 5722883"/>
                <a:gd name="connsiteX6" fmla="*/ 26277 w 4629808"/>
                <a:gd name="connsiteY6" fmla="*/ 0 h 5722883"/>
                <a:gd name="connsiteX0" fmla="*/ 26277 w 4629808"/>
                <a:gd name="connsiteY0" fmla="*/ 0 h 5722883"/>
                <a:gd name="connsiteX1" fmla="*/ 3307829 w 4629808"/>
                <a:gd name="connsiteY1" fmla="*/ 2484149 h 5722883"/>
                <a:gd name="connsiteX2" fmla="*/ 3321270 w 4629808"/>
                <a:gd name="connsiteY2" fmla="*/ 3184634 h 5722883"/>
                <a:gd name="connsiteX3" fmla="*/ 4629808 w 4629808"/>
                <a:gd name="connsiteY3" fmla="*/ 3184634 h 5722883"/>
                <a:gd name="connsiteX4" fmla="*/ 4614042 w 4629808"/>
                <a:gd name="connsiteY4" fmla="*/ 5722883 h 5722883"/>
                <a:gd name="connsiteX5" fmla="*/ 10511 w 4629808"/>
                <a:gd name="connsiteY5" fmla="*/ 5722883 h 5722883"/>
                <a:gd name="connsiteX6" fmla="*/ 26277 w 4629808"/>
                <a:gd name="connsiteY6" fmla="*/ 0 h 5722883"/>
                <a:gd name="connsiteX0" fmla="*/ 26277 w 4629808"/>
                <a:gd name="connsiteY0" fmla="*/ 0 h 5722883"/>
                <a:gd name="connsiteX1" fmla="*/ 3307829 w 4629808"/>
                <a:gd name="connsiteY1" fmla="*/ 2484149 h 5722883"/>
                <a:gd name="connsiteX2" fmla="*/ 3285735 w 4629808"/>
                <a:gd name="connsiteY2" fmla="*/ 3178647 h 5722883"/>
                <a:gd name="connsiteX3" fmla="*/ 4629808 w 4629808"/>
                <a:gd name="connsiteY3" fmla="*/ 3184634 h 5722883"/>
                <a:gd name="connsiteX4" fmla="*/ 4614042 w 4629808"/>
                <a:gd name="connsiteY4" fmla="*/ 5722883 h 5722883"/>
                <a:gd name="connsiteX5" fmla="*/ 10511 w 4629808"/>
                <a:gd name="connsiteY5" fmla="*/ 5722883 h 5722883"/>
                <a:gd name="connsiteX6" fmla="*/ 26277 w 4629808"/>
                <a:gd name="connsiteY6" fmla="*/ 0 h 5722883"/>
                <a:gd name="connsiteX0" fmla="*/ 26277 w 4629808"/>
                <a:gd name="connsiteY0" fmla="*/ 0 h 5722883"/>
                <a:gd name="connsiteX1" fmla="*/ 3291183 w 4629808"/>
                <a:gd name="connsiteY1" fmla="*/ 2481140 h 5722883"/>
                <a:gd name="connsiteX2" fmla="*/ 3285735 w 4629808"/>
                <a:gd name="connsiteY2" fmla="*/ 3178647 h 5722883"/>
                <a:gd name="connsiteX3" fmla="*/ 4629808 w 4629808"/>
                <a:gd name="connsiteY3" fmla="*/ 3184634 h 5722883"/>
                <a:gd name="connsiteX4" fmla="*/ 4614042 w 4629808"/>
                <a:gd name="connsiteY4" fmla="*/ 5722883 h 5722883"/>
                <a:gd name="connsiteX5" fmla="*/ 10511 w 4629808"/>
                <a:gd name="connsiteY5" fmla="*/ 5722883 h 5722883"/>
                <a:gd name="connsiteX6" fmla="*/ 26277 w 4629808"/>
                <a:gd name="connsiteY6" fmla="*/ 0 h 5722883"/>
                <a:gd name="connsiteX0" fmla="*/ 26277 w 4637924"/>
                <a:gd name="connsiteY0" fmla="*/ 0 h 5707417"/>
                <a:gd name="connsiteX1" fmla="*/ 3299299 w 4637924"/>
                <a:gd name="connsiteY1" fmla="*/ 2465674 h 5707417"/>
                <a:gd name="connsiteX2" fmla="*/ 3293851 w 4637924"/>
                <a:gd name="connsiteY2" fmla="*/ 3163181 h 5707417"/>
                <a:gd name="connsiteX3" fmla="*/ 4637924 w 4637924"/>
                <a:gd name="connsiteY3" fmla="*/ 3169168 h 5707417"/>
                <a:gd name="connsiteX4" fmla="*/ 4622158 w 4637924"/>
                <a:gd name="connsiteY4" fmla="*/ 5707417 h 5707417"/>
                <a:gd name="connsiteX5" fmla="*/ 18627 w 4637924"/>
                <a:gd name="connsiteY5" fmla="*/ 5707417 h 5707417"/>
                <a:gd name="connsiteX6" fmla="*/ 26277 w 4637924"/>
                <a:gd name="connsiteY6" fmla="*/ 0 h 5707417"/>
                <a:gd name="connsiteX0" fmla="*/ 26277 w 4648745"/>
                <a:gd name="connsiteY0" fmla="*/ 0 h 5716299"/>
                <a:gd name="connsiteX1" fmla="*/ 3310120 w 4648745"/>
                <a:gd name="connsiteY1" fmla="*/ 2474556 h 5716299"/>
                <a:gd name="connsiteX2" fmla="*/ 3304672 w 4648745"/>
                <a:gd name="connsiteY2" fmla="*/ 3172063 h 5716299"/>
                <a:gd name="connsiteX3" fmla="*/ 4648745 w 4648745"/>
                <a:gd name="connsiteY3" fmla="*/ 3178050 h 5716299"/>
                <a:gd name="connsiteX4" fmla="*/ 4632979 w 4648745"/>
                <a:gd name="connsiteY4" fmla="*/ 5716299 h 5716299"/>
                <a:gd name="connsiteX5" fmla="*/ 29448 w 4648745"/>
                <a:gd name="connsiteY5" fmla="*/ 5716299 h 5716299"/>
                <a:gd name="connsiteX6" fmla="*/ 26277 w 4648745"/>
                <a:gd name="connsiteY6" fmla="*/ 0 h 57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8745" h="5716299">
                  <a:moveTo>
                    <a:pt x="26277" y="0"/>
                  </a:moveTo>
                  <a:lnTo>
                    <a:pt x="3310120" y="2474556"/>
                  </a:lnTo>
                  <a:lnTo>
                    <a:pt x="3304672" y="3172063"/>
                  </a:lnTo>
                  <a:lnTo>
                    <a:pt x="4648745" y="3178050"/>
                  </a:lnTo>
                  <a:cubicBezTo>
                    <a:pt x="4643490" y="4024133"/>
                    <a:pt x="4638234" y="4870216"/>
                    <a:pt x="4632979" y="5716299"/>
                  </a:cubicBezTo>
                  <a:lnTo>
                    <a:pt x="29448" y="5716299"/>
                  </a:lnTo>
                  <a:cubicBezTo>
                    <a:pt x="24193" y="3808671"/>
                    <a:pt x="0" y="1907628"/>
                    <a:pt x="26277" y="0"/>
                  </a:cubicBezTo>
                  <a:close/>
                </a:path>
              </a:pathLst>
            </a:custGeom>
            <a:solidFill>
              <a:srgbClr val="5AF8BE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005064"/>
              <a:ext cx="720000" cy="720000"/>
            </a:xfrm>
            <a:prstGeom prst="rect">
              <a:avLst/>
            </a:prstGeom>
            <a:solidFill>
              <a:srgbClr val="F7EF5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2200" y="4005064"/>
              <a:ext cx="720000" cy="720000"/>
            </a:xfrm>
            <a:prstGeom prst="rect">
              <a:avLst/>
            </a:prstGeom>
            <a:solidFill>
              <a:srgbClr val="F7EF5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568" y="4005064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1720" y="5301208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40352" y="4005064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2200" y="5301208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1960" y="2060928"/>
              <a:ext cx="720000" cy="720000"/>
            </a:xfrm>
            <a:prstGeom prst="rect">
              <a:avLst/>
            </a:prstGeom>
            <a:solidFill>
              <a:srgbClr val="F7EF5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15816" y="1124744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08104" y="1124744"/>
              <a:ext cx="720000" cy="720000"/>
            </a:xfrm>
            <a:prstGeom prst="rect">
              <a:avLst/>
            </a:prstGeom>
            <a:solidFill>
              <a:srgbClr val="5AF8B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1680" y="1124744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32240" y="1124744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3568" y="2852936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856" y="5301208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40352" y="2852936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20072" y="5301208"/>
              <a:ext cx="720000" cy="720000"/>
            </a:xfrm>
            <a:prstGeom prst="rect">
              <a:avLst/>
            </a:prstGeom>
            <a:solidFill>
              <a:srgbClr val="4B65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>
              <a:stCxn id="6" idx="0"/>
              <a:endCxn id="13" idx="2"/>
            </p:cNvCxnSpPr>
            <p:nvPr/>
          </p:nvCxnSpPr>
          <p:spPr>
            <a:xfrm flipH="1" flipV="1">
              <a:off x="4571960" y="2780928"/>
              <a:ext cx="0" cy="50405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1"/>
              <a:endCxn id="7" idx="3"/>
            </p:cNvCxnSpPr>
            <p:nvPr/>
          </p:nvCxnSpPr>
          <p:spPr>
            <a:xfrm flipH="1">
              <a:off x="2771720" y="3644984"/>
              <a:ext cx="504136" cy="72008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3"/>
              <a:endCxn id="8" idx="1"/>
            </p:cNvCxnSpPr>
            <p:nvPr/>
          </p:nvCxnSpPr>
          <p:spPr>
            <a:xfrm>
              <a:off x="5975856" y="3644984"/>
              <a:ext cx="396344" cy="72008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1"/>
              <a:endCxn id="14" idx="3"/>
            </p:cNvCxnSpPr>
            <p:nvPr/>
          </p:nvCxnSpPr>
          <p:spPr>
            <a:xfrm flipH="1" flipV="1">
              <a:off x="3635816" y="1484744"/>
              <a:ext cx="576144" cy="93618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3"/>
              <a:endCxn id="15" idx="1"/>
            </p:cNvCxnSpPr>
            <p:nvPr/>
          </p:nvCxnSpPr>
          <p:spPr>
            <a:xfrm flipV="1">
              <a:off x="4931960" y="1484744"/>
              <a:ext cx="576144" cy="93618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1"/>
              <a:endCxn id="16" idx="3"/>
            </p:cNvCxnSpPr>
            <p:nvPr/>
          </p:nvCxnSpPr>
          <p:spPr>
            <a:xfrm flipH="1">
              <a:off x="2411680" y="1484744"/>
              <a:ext cx="50413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3"/>
              <a:endCxn id="17" idx="1"/>
            </p:cNvCxnSpPr>
            <p:nvPr/>
          </p:nvCxnSpPr>
          <p:spPr>
            <a:xfrm>
              <a:off x="6228104" y="1484744"/>
              <a:ext cx="50413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9" idx="0"/>
              <a:endCxn id="18" idx="2"/>
            </p:cNvCxnSpPr>
            <p:nvPr/>
          </p:nvCxnSpPr>
          <p:spPr>
            <a:xfrm flipV="1">
              <a:off x="1043568" y="3572936"/>
              <a:ext cx="0" cy="43212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20" idx="2"/>
            </p:cNvCxnSpPr>
            <p:nvPr/>
          </p:nvCxnSpPr>
          <p:spPr>
            <a:xfrm flipV="1">
              <a:off x="8100352" y="3572936"/>
              <a:ext cx="0" cy="43212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0" idx="3"/>
              <a:endCxn id="19" idx="1"/>
            </p:cNvCxnSpPr>
            <p:nvPr/>
          </p:nvCxnSpPr>
          <p:spPr>
            <a:xfrm>
              <a:off x="2771720" y="5661208"/>
              <a:ext cx="50413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2" idx="1"/>
              <a:endCxn id="21" idx="3"/>
            </p:cNvCxnSpPr>
            <p:nvPr/>
          </p:nvCxnSpPr>
          <p:spPr>
            <a:xfrm flipH="1">
              <a:off x="5940072" y="5661208"/>
              <a:ext cx="43212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" idx="1"/>
              <a:endCxn id="9" idx="3"/>
            </p:cNvCxnSpPr>
            <p:nvPr/>
          </p:nvCxnSpPr>
          <p:spPr>
            <a:xfrm flipH="1">
              <a:off x="1403568" y="4365064"/>
              <a:ext cx="6481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" idx="2"/>
              <a:endCxn id="10" idx="0"/>
            </p:cNvCxnSpPr>
            <p:nvPr/>
          </p:nvCxnSpPr>
          <p:spPr>
            <a:xfrm>
              <a:off x="2411720" y="4725064"/>
              <a:ext cx="0" cy="5761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" idx="3"/>
              <a:endCxn id="11" idx="1"/>
            </p:cNvCxnSpPr>
            <p:nvPr/>
          </p:nvCxnSpPr>
          <p:spPr>
            <a:xfrm>
              <a:off x="7092200" y="4365064"/>
              <a:ext cx="6481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" idx="2"/>
              <a:endCxn id="12" idx="0"/>
            </p:cNvCxnSpPr>
            <p:nvPr/>
          </p:nvCxnSpPr>
          <p:spPr>
            <a:xfrm>
              <a:off x="6732200" y="4725064"/>
              <a:ext cx="0" cy="5761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211960" y="21329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051720" y="406836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72200" y="407707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508104" y="119675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915816" y="119675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3568" y="407707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51720" y="537321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72200" y="537321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740352" y="407707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91680" y="119675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3568" y="2924944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32240" y="119675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75856" y="537321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740352" y="2924944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20072" y="537321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H="1" flipV="1">
              <a:off x="0" y="836712"/>
              <a:ext cx="3275856" cy="2448272"/>
            </a:xfrm>
            <a:prstGeom prst="line">
              <a:avLst/>
            </a:prstGeom>
            <a:ln>
              <a:solidFill>
                <a:srgbClr val="0AE0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12" idx="2"/>
            </p:cNvCxnSpPr>
            <p:nvPr/>
          </p:nvCxnSpPr>
          <p:spPr>
            <a:xfrm flipH="1">
              <a:off x="4590971" y="4005064"/>
              <a:ext cx="17033" cy="2547504"/>
            </a:xfrm>
            <a:prstGeom prst="line">
              <a:avLst/>
            </a:prstGeom>
            <a:ln>
              <a:solidFill>
                <a:srgbClr val="0AE0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5940152" y="836712"/>
              <a:ext cx="3203848" cy="2448272"/>
            </a:xfrm>
            <a:prstGeom prst="line">
              <a:avLst/>
            </a:prstGeom>
            <a:ln>
              <a:solidFill>
                <a:srgbClr val="0AE0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4" idx="0"/>
              <a:endCxn id="144" idx="3"/>
            </p:cNvCxnSpPr>
            <p:nvPr/>
          </p:nvCxnSpPr>
          <p:spPr>
            <a:xfrm>
              <a:off x="-3965" y="828629"/>
              <a:ext cx="9147965" cy="8083"/>
            </a:xfrm>
            <a:prstGeom prst="line">
              <a:avLst/>
            </a:prstGeom>
            <a:ln>
              <a:solidFill>
                <a:srgbClr val="0AE0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275856" y="3284984"/>
              <a:ext cx="2700000" cy="72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E09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707904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Action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F30B5CB-BA44-4658-A5E0-543FA1DB5EC4}"/>
              </a:ext>
            </a:extLst>
          </p:cNvPr>
          <p:cNvSpPr txBox="1"/>
          <p:nvPr/>
        </p:nvSpPr>
        <p:spPr>
          <a:xfrm>
            <a:off x="156519" y="88129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Game of consequences board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CC1E01-164F-4F56-AE29-D6FE8EB8E29D}"/>
              </a:ext>
            </a:extLst>
          </p:cNvPr>
          <p:cNvSpPr txBox="1"/>
          <p:nvPr/>
        </p:nvSpPr>
        <p:spPr>
          <a:xfrm>
            <a:off x="8457201" y="156368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SS3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58FD39-AB27-441A-9818-4A82ECBFC528}"/>
              </a:ext>
            </a:extLst>
          </p:cNvPr>
          <p:cNvSpPr/>
          <p:nvPr/>
        </p:nvSpPr>
        <p:spPr>
          <a:xfrm>
            <a:off x="183060" y="120316"/>
            <a:ext cx="8770870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E500C39-E527-472F-9699-9066D7720A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rrow&#10;&#10;Description automatically generated">
            <a:extLst>
              <a:ext uri="{FF2B5EF4-FFF2-40B4-BE49-F238E27FC236}">
                <a16:creationId xmlns:a16="http://schemas.microsoft.com/office/drawing/2014/main" id="{184ED974-AA33-48B6-9C4B-7A3DE7694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24" y="4996078"/>
            <a:ext cx="1069121" cy="1068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D5F5D6-5180-431A-8027-A8EF5E071D9A}"/>
              </a:ext>
            </a:extLst>
          </p:cNvPr>
          <p:cNvSpPr/>
          <p:nvPr/>
        </p:nvSpPr>
        <p:spPr>
          <a:xfrm>
            <a:off x="183060" y="120316"/>
            <a:ext cx="4294421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FAE05E-4D31-4433-AF1D-15694A13B525}"/>
              </a:ext>
            </a:extLst>
          </p:cNvPr>
          <p:cNvSpPr txBox="1"/>
          <p:nvPr/>
        </p:nvSpPr>
        <p:spPr>
          <a:xfrm>
            <a:off x="4001485" y="167053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SS4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72DCDF-56F9-4511-80AF-8B3092EF73F5}"/>
              </a:ext>
            </a:extLst>
          </p:cNvPr>
          <p:cNvSpPr txBox="1"/>
          <p:nvPr/>
        </p:nvSpPr>
        <p:spPr>
          <a:xfrm>
            <a:off x="156519" y="88129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Problem: Transport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3D568B-0932-43DB-8F5D-F2E4EDD363DF}"/>
              </a:ext>
            </a:extLst>
          </p:cNvPr>
          <p:cNvSpPr txBox="1"/>
          <p:nvPr/>
        </p:nvSpPr>
        <p:spPr>
          <a:xfrm>
            <a:off x="156518" y="615202"/>
            <a:ext cx="4197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Transport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Staff travel to the café. Some use vehicles that burn petrol or diesel.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Café supplies are delivered in a lorry once a week from a wholesalers 10 km away.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Supplies come from around the world e.g. coffee from Brazil and milk from all around the UK.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EE55EB-91E2-4B8C-9200-748717ABB696}"/>
              </a:ext>
            </a:extLst>
          </p:cNvPr>
          <p:cNvSpPr txBox="1"/>
          <p:nvPr/>
        </p:nvSpPr>
        <p:spPr>
          <a:xfrm>
            <a:off x="190069" y="2262141"/>
            <a:ext cx="4021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Demand that all staff walk, cycle or use public transport to get to work.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945A6E-B358-4FAB-8D2E-AD027DBB0AB0}"/>
              </a:ext>
            </a:extLst>
          </p:cNvPr>
          <p:cNvSpPr txBox="1"/>
          <p:nvPr/>
        </p:nvSpPr>
        <p:spPr>
          <a:xfrm>
            <a:off x="183060" y="3567188"/>
            <a:ext cx="387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Buy all staff a bike so they can cycle to work.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DC3E5-496F-4271-8EA9-6DB6A0F46D28}"/>
              </a:ext>
            </a:extLst>
          </p:cNvPr>
          <p:cNvSpPr txBox="1"/>
          <p:nvPr/>
        </p:nvSpPr>
        <p:spPr>
          <a:xfrm>
            <a:off x="156518" y="4957842"/>
            <a:ext cx="3454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Where possible, buy goods from local suppliers e.g. milk from a nearby farm. They may be more expensive but they don’t have to travel so far.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4" name="Graphic 3" descr="Star with solid fill">
            <a:extLst>
              <a:ext uri="{FF2B5EF4-FFF2-40B4-BE49-F238E27FC236}">
                <a16:creationId xmlns:a16="http://schemas.microsoft.com/office/drawing/2014/main" id="{B416C361-39C3-4C82-9825-283322D1B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0951" y="3045572"/>
            <a:ext cx="180000" cy="180000"/>
          </a:xfrm>
          <a:prstGeom prst="rect">
            <a:avLst/>
          </a:prstGeom>
        </p:spPr>
      </p:pic>
      <p:pic>
        <p:nvPicPr>
          <p:cNvPr id="38" name="Graphic 37" descr="Star outline">
            <a:extLst>
              <a:ext uri="{FF2B5EF4-FFF2-40B4-BE49-F238E27FC236}">
                <a16:creationId xmlns:a16="http://schemas.microsoft.com/office/drawing/2014/main" id="{F2ACC9F8-50DE-4A5A-BC79-60D4060AB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45" y="3045572"/>
            <a:ext cx="180000" cy="180000"/>
          </a:xfrm>
          <a:prstGeom prst="rect">
            <a:avLst/>
          </a:prstGeom>
        </p:spPr>
      </p:pic>
      <p:pic>
        <p:nvPicPr>
          <p:cNvPr id="40" name="Graphic 39" descr="Star with solid fill">
            <a:extLst>
              <a:ext uri="{FF2B5EF4-FFF2-40B4-BE49-F238E27FC236}">
                <a16:creationId xmlns:a16="http://schemas.microsoft.com/office/drawing/2014/main" id="{B65965F0-2A06-42B6-B9AD-EAD9F7120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34" y="4520917"/>
            <a:ext cx="180000" cy="180000"/>
          </a:xfrm>
          <a:prstGeom prst="rect">
            <a:avLst/>
          </a:prstGeom>
        </p:spPr>
      </p:pic>
      <p:pic>
        <p:nvPicPr>
          <p:cNvPr id="41" name="Graphic 40" descr="Star outline">
            <a:extLst>
              <a:ext uri="{FF2B5EF4-FFF2-40B4-BE49-F238E27FC236}">
                <a16:creationId xmlns:a16="http://schemas.microsoft.com/office/drawing/2014/main" id="{61D9150F-4596-4DE6-A1D7-D7F33FBDA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828" y="4520917"/>
            <a:ext cx="180000" cy="180000"/>
          </a:xfrm>
          <a:prstGeom prst="rect">
            <a:avLst/>
          </a:prstGeom>
        </p:spPr>
      </p:pic>
      <p:pic>
        <p:nvPicPr>
          <p:cNvPr id="43" name="Graphic 42" descr="Star with solid fill">
            <a:extLst>
              <a:ext uri="{FF2B5EF4-FFF2-40B4-BE49-F238E27FC236}">
                <a16:creationId xmlns:a16="http://schemas.microsoft.com/office/drawing/2014/main" id="{2FC18E83-5E7B-472C-90D9-2DB587198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9261" y="4520917"/>
            <a:ext cx="180000" cy="180000"/>
          </a:xfrm>
          <a:prstGeom prst="rect">
            <a:avLst/>
          </a:prstGeom>
        </p:spPr>
      </p:pic>
      <p:pic>
        <p:nvPicPr>
          <p:cNvPr id="44" name="Graphic 43" descr="Star with solid fill">
            <a:extLst>
              <a:ext uri="{FF2B5EF4-FFF2-40B4-BE49-F238E27FC236}">
                <a16:creationId xmlns:a16="http://schemas.microsoft.com/office/drawing/2014/main" id="{77599A8B-2EF7-4A1B-94D1-40E8883B8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1111" y="6093217"/>
            <a:ext cx="180000" cy="180000"/>
          </a:xfrm>
          <a:prstGeom prst="rect">
            <a:avLst/>
          </a:prstGeom>
        </p:spPr>
      </p:pic>
      <p:pic>
        <p:nvPicPr>
          <p:cNvPr id="45" name="Graphic 44" descr="Star outline">
            <a:extLst>
              <a:ext uri="{FF2B5EF4-FFF2-40B4-BE49-F238E27FC236}">
                <a16:creationId xmlns:a16="http://schemas.microsoft.com/office/drawing/2014/main" id="{DF31798C-0BFC-4B99-AF2A-C16B839FB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3505" y="6093217"/>
            <a:ext cx="180000" cy="180000"/>
          </a:xfrm>
          <a:prstGeom prst="rect">
            <a:avLst/>
          </a:prstGeom>
        </p:spPr>
      </p:pic>
      <p:pic>
        <p:nvPicPr>
          <p:cNvPr id="47" name="Graphic 46" descr="Star with solid fill">
            <a:extLst>
              <a:ext uri="{FF2B5EF4-FFF2-40B4-BE49-F238E27FC236}">
                <a16:creationId xmlns:a16="http://schemas.microsoft.com/office/drawing/2014/main" id="{BE60E6A2-9296-4688-BA5B-46903E23F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4938" y="6093217"/>
            <a:ext cx="180000" cy="180000"/>
          </a:xfrm>
          <a:prstGeom prst="rect">
            <a:avLst/>
          </a:prstGeom>
        </p:spPr>
      </p:pic>
      <p:pic>
        <p:nvPicPr>
          <p:cNvPr id="48" name="Graphic 47" descr="Star outline">
            <a:extLst>
              <a:ext uri="{FF2B5EF4-FFF2-40B4-BE49-F238E27FC236}">
                <a16:creationId xmlns:a16="http://schemas.microsoft.com/office/drawing/2014/main" id="{7755F5D4-C2C1-4CCF-823A-3921F4FE9B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505" y="3045572"/>
            <a:ext cx="180000" cy="1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DF606-429A-42DA-ACE6-01D32E8F4FFF}"/>
              </a:ext>
            </a:extLst>
          </p:cNvPr>
          <p:cNvCxnSpPr/>
          <p:nvPr/>
        </p:nvCxnSpPr>
        <p:spPr>
          <a:xfrm>
            <a:off x="183060" y="3444395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1E701A-EDCC-4404-92B7-300D76392B0E}"/>
              </a:ext>
            </a:extLst>
          </p:cNvPr>
          <p:cNvCxnSpPr/>
          <p:nvPr/>
        </p:nvCxnSpPr>
        <p:spPr>
          <a:xfrm>
            <a:off x="183060" y="4843704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4D5915C-01A1-419B-A243-230B7A6893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818" y="2689754"/>
            <a:ext cx="1918507" cy="5856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A70F182-FE84-46C7-945A-435CB08397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8180" y="3897912"/>
            <a:ext cx="1288214" cy="8702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8D43A4-ECC1-4571-8953-BB1C713D68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E0BD06-E5DC-4B7F-86E2-7BF4454EC2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085" y="6535371"/>
            <a:ext cx="1324518" cy="17422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B2C54-C0BB-4580-AEB3-C4C5FDD701AF}"/>
              </a:ext>
            </a:extLst>
          </p:cNvPr>
          <p:cNvCxnSpPr/>
          <p:nvPr/>
        </p:nvCxnSpPr>
        <p:spPr>
          <a:xfrm>
            <a:off x="183060" y="2187873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rrow&#10;&#10;Description automatically generated">
            <a:extLst>
              <a:ext uri="{FF2B5EF4-FFF2-40B4-BE49-F238E27FC236}">
                <a16:creationId xmlns:a16="http://schemas.microsoft.com/office/drawing/2014/main" id="{D3BAD3E2-2A40-40A9-9AFF-3B78D78B4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777" y="4996078"/>
            <a:ext cx="1069121" cy="106884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AA5DD6-4253-4C0C-89C4-11ACFB12D9A2}"/>
              </a:ext>
            </a:extLst>
          </p:cNvPr>
          <p:cNvSpPr/>
          <p:nvPr/>
        </p:nvSpPr>
        <p:spPr>
          <a:xfrm>
            <a:off x="4635913" y="120316"/>
            <a:ext cx="4294421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FA2863-3176-4FE0-8D6A-CD35FBF3744B}"/>
              </a:ext>
            </a:extLst>
          </p:cNvPr>
          <p:cNvSpPr txBox="1"/>
          <p:nvPr/>
        </p:nvSpPr>
        <p:spPr>
          <a:xfrm>
            <a:off x="8454338" y="167053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SS4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BEEC75-6DFC-4329-B751-24E90C752BF7}"/>
              </a:ext>
            </a:extLst>
          </p:cNvPr>
          <p:cNvSpPr txBox="1"/>
          <p:nvPr/>
        </p:nvSpPr>
        <p:spPr>
          <a:xfrm>
            <a:off x="4609372" y="88129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Problem: Transport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E93CE1-1618-4684-94A8-668AABEA7A8A}"/>
              </a:ext>
            </a:extLst>
          </p:cNvPr>
          <p:cNvSpPr txBox="1"/>
          <p:nvPr/>
        </p:nvSpPr>
        <p:spPr>
          <a:xfrm>
            <a:off x="4609371" y="615202"/>
            <a:ext cx="4197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Transport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Staff travel to the café. Some use vehicles that burn petrol or diesel.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Café supplies are delivered in a lorry once a week from a wholesalers 10 km away.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Supplies come from around the world e.g. coffee from Brazil and milk from all around the UK.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04AB2F-CD5E-49F1-B6B4-23973FEBFF1C}"/>
              </a:ext>
            </a:extLst>
          </p:cNvPr>
          <p:cNvSpPr txBox="1"/>
          <p:nvPr/>
        </p:nvSpPr>
        <p:spPr>
          <a:xfrm>
            <a:off x="4642922" y="2262141"/>
            <a:ext cx="4021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Demand that all staff walk, cycle or use public transport to get to work.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23C964-555B-4290-BAFB-6B82FD0C42EF}"/>
              </a:ext>
            </a:extLst>
          </p:cNvPr>
          <p:cNvSpPr txBox="1"/>
          <p:nvPr/>
        </p:nvSpPr>
        <p:spPr>
          <a:xfrm>
            <a:off x="4635913" y="3567188"/>
            <a:ext cx="387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Buy all staff a bike so they can cycle to work.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796338-3698-4070-825C-00BD2C15CCC6}"/>
              </a:ext>
            </a:extLst>
          </p:cNvPr>
          <p:cNvSpPr txBox="1"/>
          <p:nvPr/>
        </p:nvSpPr>
        <p:spPr>
          <a:xfrm>
            <a:off x="4609371" y="4957842"/>
            <a:ext cx="3454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Where possible, buy goods from local suppliers e.g. milk from a nearby farm. They may be more expensive but they don’t have to travel so far.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50" name="Graphic 49" descr="Star with solid fill">
            <a:extLst>
              <a:ext uri="{FF2B5EF4-FFF2-40B4-BE49-F238E27FC236}">
                <a16:creationId xmlns:a16="http://schemas.microsoft.com/office/drawing/2014/main" id="{112879C4-1587-4EE4-A1D5-FC40919EC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3804" y="3045572"/>
            <a:ext cx="180000" cy="180000"/>
          </a:xfrm>
          <a:prstGeom prst="rect">
            <a:avLst/>
          </a:prstGeom>
        </p:spPr>
      </p:pic>
      <p:pic>
        <p:nvPicPr>
          <p:cNvPr id="51" name="Graphic 50" descr="Star outline">
            <a:extLst>
              <a:ext uri="{FF2B5EF4-FFF2-40B4-BE49-F238E27FC236}">
                <a16:creationId xmlns:a16="http://schemas.microsoft.com/office/drawing/2014/main" id="{6BC67A7B-4D89-4A0D-9168-0ACD3CE4F2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6198" y="3045572"/>
            <a:ext cx="180000" cy="180000"/>
          </a:xfrm>
          <a:prstGeom prst="rect">
            <a:avLst/>
          </a:prstGeom>
        </p:spPr>
      </p:pic>
      <p:pic>
        <p:nvPicPr>
          <p:cNvPr id="52" name="Graphic 51" descr="Star with solid fill">
            <a:extLst>
              <a:ext uri="{FF2B5EF4-FFF2-40B4-BE49-F238E27FC236}">
                <a16:creationId xmlns:a16="http://schemas.microsoft.com/office/drawing/2014/main" id="{10916E09-AF0A-4EF2-9B6E-6B30789BD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8287" y="4520917"/>
            <a:ext cx="180000" cy="180000"/>
          </a:xfrm>
          <a:prstGeom prst="rect">
            <a:avLst/>
          </a:prstGeom>
        </p:spPr>
      </p:pic>
      <p:pic>
        <p:nvPicPr>
          <p:cNvPr id="54" name="Graphic 53" descr="Star outline">
            <a:extLst>
              <a:ext uri="{FF2B5EF4-FFF2-40B4-BE49-F238E27FC236}">
                <a16:creationId xmlns:a16="http://schemas.microsoft.com/office/drawing/2014/main" id="{3FFE1C27-9AF7-434A-BA4C-EAC79CAE3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0681" y="4520917"/>
            <a:ext cx="180000" cy="180000"/>
          </a:xfrm>
          <a:prstGeom prst="rect">
            <a:avLst/>
          </a:prstGeom>
        </p:spPr>
      </p:pic>
      <p:pic>
        <p:nvPicPr>
          <p:cNvPr id="55" name="Graphic 54" descr="Star with solid fill">
            <a:extLst>
              <a:ext uri="{FF2B5EF4-FFF2-40B4-BE49-F238E27FC236}">
                <a16:creationId xmlns:a16="http://schemas.microsoft.com/office/drawing/2014/main" id="{D29531AA-C159-4138-91FB-35FF16A39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2114" y="4520917"/>
            <a:ext cx="180000" cy="180000"/>
          </a:xfrm>
          <a:prstGeom prst="rect">
            <a:avLst/>
          </a:prstGeom>
        </p:spPr>
      </p:pic>
      <p:pic>
        <p:nvPicPr>
          <p:cNvPr id="56" name="Graphic 55" descr="Star with solid fill">
            <a:extLst>
              <a:ext uri="{FF2B5EF4-FFF2-40B4-BE49-F238E27FC236}">
                <a16:creationId xmlns:a16="http://schemas.microsoft.com/office/drawing/2014/main" id="{20D204D9-8CEB-42CD-83E6-428141453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3964" y="6093217"/>
            <a:ext cx="180000" cy="180000"/>
          </a:xfrm>
          <a:prstGeom prst="rect">
            <a:avLst/>
          </a:prstGeom>
        </p:spPr>
      </p:pic>
      <p:pic>
        <p:nvPicPr>
          <p:cNvPr id="57" name="Graphic 56" descr="Star outline">
            <a:extLst>
              <a:ext uri="{FF2B5EF4-FFF2-40B4-BE49-F238E27FC236}">
                <a16:creationId xmlns:a16="http://schemas.microsoft.com/office/drawing/2014/main" id="{C3967F19-939B-4648-AFA5-D5F60FF42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6358" y="6093217"/>
            <a:ext cx="180000" cy="180000"/>
          </a:xfrm>
          <a:prstGeom prst="rect">
            <a:avLst/>
          </a:prstGeom>
        </p:spPr>
      </p:pic>
      <p:pic>
        <p:nvPicPr>
          <p:cNvPr id="58" name="Graphic 57" descr="Star with solid fill">
            <a:extLst>
              <a:ext uri="{FF2B5EF4-FFF2-40B4-BE49-F238E27FC236}">
                <a16:creationId xmlns:a16="http://schemas.microsoft.com/office/drawing/2014/main" id="{EF6E75B5-6B79-49F7-84F8-79297AEDB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7791" y="6093217"/>
            <a:ext cx="180000" cy="180000"/>
          </a:xfrm>
          <a:prstGeom prst="rect">
            <a:avLst/>
          </a:prstGeom>
        </p:spPr>
      </p:pic>
      <p:pic>
        <p:nvPicPr>
          <p:cNvPr id="59" name="Graphic 58" descr="Star outline">
            <a:extLst>
              <a:ext uri="{FF2B5EF4-FFF2-40B4-BE49-F238E27FC236}">
                <a16:creationId xmlns:a16="http://schemas.microsoft.com/office/drawing/2014/main" id="{BFCB2FE7-12AB-4082-B15C-6A882CF6F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6358" y="3045572"/>
            <a:ext cx="180000" cy="18000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A1FCB3-E5B0-4035-9DB1-CBED04D9D9FC}"/>
              </a:ext>
            </a:extLst>
          </p:cNvPr>
          <p:cNvCxnSpPr/>
          <p:nvPr/>
        </p:nvCxnSpPr>
        <p:spPr>
          <a:xfrm>
            <a:off x="4635913" y="3444395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AA5130-F863-475A-BEEA-8DD0A3E5EC08}"/>
              </a:ext>
            </a:extLst>
          </p:cNvPr>
          <p:cNvCxnSpPr/>
          <p:nvPr/>
        </p:nvCxnSpPr>
        <p:spPr>
          <a:xfrm>
            <a:off x="4635913" y="4843704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78F85C83-2E6D-4A6B-A363-22CE53FEF4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671" y="2689754"/>
            <a:ext cx="1918507" cy="58566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D626A03-293C-4A6D-B1B3-6097AF0ACB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033" y="3897912"/>
            <a:ext cx="1288214" cy="87025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14313A-C97F-4BC7-AB72-EED3099D3BAC}"/>
              </a:ext>
            </a:extLst>
          </p:cNvPr>
          <p:cNvCxnSpPr/>
          <p:nvPr/>
        </p:nvCxnSpPr>
        <p:spPr>
          <a:xfrm>
            <a:off x="4635913" y="2187873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5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5093F9-0A5B-4032-893A-DE2A0202351C}"/>
              </a:ext>
            </a:extLst>
          </p:cNvPr>
          <p:cNvGrpSpPr/>
          <p:nvPr/>
        </p:nvGrpSpPr>
        <p:grpSpPr>
          <a:xfrm>
            <a:off x="3214865" y="2118424"/>
            <a:ext cx="1357134" cy="1071038"/>
            <a:chOff x="3214865" y="2118424"/>
            <a:chExt cx="1357134" cy="1071038"/>
          </a:xfrm>
        </p:grpSpPr>
        <p:pic>
          <p:nvPicPr>
            <p:cNvPr id="6" name="Picture 5" descr="A picture containing text, appliance&#10;&#10;Description automatically generated">
              <a:extLst>
                <a:ext uri="{FF2B5EF4-FFF2-40B4-BE49-F238E27FC236}">
                  <a16:creationId xmlns:a16="http://schemas.microsoft.com/office/drawing/2014/main" id="{769F4E6C-3C4F-4E2E-95F9-BB1C886D8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4865" y="2118424"/>
              <a:ext cx="1357134" cy="1071038"/>
            </a:xfrm>
            <a:prstGeom prst="rect">
              <a:avLst/>
            </a:prstGeom>
          </p:spPr>
        </p:pic>
        <p:pic>
          <p:nvPicPr>
            <p:cNvPr id="9" name="Picture 8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4580C4AB-1560-416E-874C-9C0CA553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8942" y="2496375"/>
              <a:ext cx="923636" cy="437765"/>
            </a:xfrm>
            <a:prstGeom prst="rect">
              <a:avLst/>
            </a:prstGeom>
          </p:spPr>
        </p:pic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02816DC-0AB1-4918-AED2-52A91DC69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367" y="3609903"/>
            <a:ext cx="1285236" cy="1286767"/>
          </a:xfrm>
          <a:prstGeom prst="rect">
            <a:avLst/>
          </a:prstGeom>
        </p:spPr>
      </p:pic>
      <p:pic>
        <p:nvPicPr>
          <p:cNvPr id="3" name="Picture 2" descr="A picture containing solar cell, outdoor object&#10;&#10;Description automatically generated">
            <a:extLst>
              <a:ext uri="{FF2B5EF4-FFF2-40B4-BE49-F238E27FC236}">
                <a16:creationId xmlns:a16="http://schemas.microsoft.com/office/drawing/2014/main" id="{2C43486B-BF1E-4481-9F5F-E34349412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123" y="5377286"/>
            <a:ext cx="1339273" cy="1004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D5F5D6-5180-431A-8027-A8EF5E071D9A}"/>
              </a:ext>
            </a:extLst>
          </p:cNvPr>
          <p:cNvSpPr/>
          <p:nvPr/>
        </p:nvSpPr>
        <p:spPr>
          <a:xfrm>
            <a:off x="183060" y="120316"/>
            <a:ext cx="4315663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FAE05E-4D31-4433-AF1D-15694A13B525}"/>
              </a:ext>
            </a:extLst>
          </p:cNvPr>
          <p:cNvSpPr txBox="1"/>
          <p:nvPr/>
        </p:nvSpPr>
        <p:spPr>
          <a:xfrm>
            <a:off x="3979710" y="120316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SS5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72DCDF-56F9-4511-80AF-8B3092EF73F5}"/>
              </a:ext>
            </a:extLst>
          </p:cNvPr>
          <p:cNvSpPr txBox="1"/>
          <p:nvPr/>
        </p:nvSpPr>
        <p:spPr>
          <a:xfrm>
            <a:off x="156519" y="88129"/>
            <a:ext cx="382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Problem: Electricity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3D568B-0932-43DB-8F5D-F2E4EDD363DF}"/>
              </a:ext>
            </a:extLst>
          </p:cNvPr>
          <p:cNvSpPr txBox="1"/>
          <p:nvPr/>
        </p:nvSpPr>
        <p:spPr>
          <a:xfrm>
            <a:off x="183060" y="551763"/>
            <a:ext cx="4254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Using electricity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 café uses electricity for light and heat.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There are many electrical appliances – a coffee machine, dishwasher and fridge.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 </a:t>
            </a:r>
            <a:r>
              <a:rPr lang="en-GB" sz="1200">
                <a:latin typeface="Century Gothic" panose="020B0502020202020204" pitchFamily="34" charset="0"/>
              </a:rPr>
              <a:t>café buys </a:t>
            </a:r>
            <a:r>
              <a:rPr lang="en-GB" sz="1200" dirty="0">
                <a:latin typeface="Century Gothic" panose="020B0502020202020204" pitchFamily="34" charset="0"/>
              </a:rPr>
              <a:t>electricity from a supplier who uses fossil fuel power stations. Burning fossil fuels (coal, oil and gas) releases carbon dioxide.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EE55EB-91E2-4B8C-9200-748717ABB696}"/>
              </a:ext>
            </a:extLst>
          </p:cNvPr>
          <p:cNvSpPr txBox="1"/>
          <p:nvPr/>
        </p:nvSpPr>
        <p:spPr>
          <a:xfrm>
            <a:off x="183060" y="2077768"/>
            <a:ext cx="3218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Buy new appliances that are energy efficient. They are expensive to buy but use less electricity so will also save money in electricity bills.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945A6E-B358-4FAB-8D2E-AD027DBB0AB0}"/>
              </a:ext>
            </a:extLst>
          </p:cNvPr>
          <p:cNvSpPr txBox="1"/>
          <p:nvPr/>
        </p:nvSpPr>
        <p:spPr>
          <a:xfrm>
            <a:off x="190070" y="3528192"/>
            <a:ext cx="3125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Swap to a new electricity supplier that is more expensive per unit but only buys electricity from sources that release no CO</a:t>
            </a:r>
            <a:r>
              <a:rPr lang="en-GB" sz="1200" baseline="-25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e.g. wind farms.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DC3E5-496F-4271-8EA9-6DB6A0F46D28}"/>
              </a:ext>
            </a:extLst>
          </p:cNvPr>
          <p:cNvSpPr txBox="1"/>
          <p:nvPr/>
        </p:nvSpPr>
        <p:spPr>
          <a:xfrm>
            <a:off x="156519" y="4959343"/>
            <a:ext cx="4281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Put solar panels on the roof. They are very expensive to buy, but it will mean the café can buy less electricity from a supplier, saving money in the long-term.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4" name="Graphic 3" descr="Star with solid fill">
            <a:extLst>
              <a:ext uri="{FF2B5EF4-FFF2-40B4-BE49-F238E27FC236}">
                <a16:creationId xmlns:a16="http://schemas.microsoft.com/office/drawing/2014/main" id="{B416C361-39C3-4C82-9825-283322D1BB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7650" y="3207016"/>
            <a:ext cx="180000" cy="180000"/>
          </a:xfrm>
          <a:prstGeom prst="rect">
            <a:avLst/>
          </a:prstGeom>
        </p:spPr>
      </p:pic>
      <p:pic>
        <p:nvPicPr>
          <p:cNvPr id="38" name="Graphic 37" descr="Star outline">
            <a:extLst>
              <a:ext uri="{FF2B5EF4-FFF2-40B4-BE49-F238E27FC236}">
                <a16:creationId xmlns:a16="http://schemas.microsoft.com/office/drawing/2014/main" id="{F2ACC9F8-50DE-4A5A-BC79-60D4060AB5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0044" y="3214390"/>
            <a:ext cx="180000" cy="180000"/>
          </a:xfrm>
          <a:prstGeom prst="rect">
            <a:avLst/>
          </a:prstGeom>
        </p:spPr>
      </p:pic>
      <p:pic>
        <p:nvPicPr>
          <p:cNvPr id="40" name="Graphic 39" descr="Star with solid fill">
            <a:extLst>
              <a:ext uri="{FF2B5EF4-FFF2-40B4-BE49-F238E27FC236}">
                <a16:creationId xmlns:a16="http://schemas.microsoft.com/office/drawing/2014/main" id="{B65965F0-2A06-42B6-B9AD-EAD9F7120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8058" y="4664393"/>
            <a:ext cx="180000" cy="180000"/>
          </a:xfrm>
          <a:prstGeom prst="rect">
            <a:avLst/>
          </a:prstGeom>
        </p:spPr>
      </p:pic>
      <p:pic>
        <p:nvPicPr>
          <p:cNvPr id="41" name="Graphic 40" descr="Star outline">
            <a:extLst>
              <a:ext uri="{FF2B5EF4-FFF2-40B4-BE49-F238E27FC236}">
                <a16:creationId xmlns:a16="http://schemas.microsoft.com/office/drawing/2014/main" id="{61D9150F-4596-4DE6-A1D7-D7F33FBDAD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0452" y="4664393"/>
            <a:ext cx="180000" cy="180000"/>
          </a:xfrm>
          <a:prstGeom prst="rect">
            <a:avLst/>
          </a:prstGeom>
        </p:spPr>
      </p:pic>
      <p:pic>
        <p:nvPicPr>
          <p:cNvPr id="43" name="Graphic 42" descr="Star with solid fill">
            <a:extLst>
              <a:ext uri="{FF2B5EF4-FFF2-40B4-BE49-F238E27FC236}">
                <a16:creationId xmlns:a16="http://schemas.microsoft.com/office/drawing/2014/main" id="{2FC18E83-5E7B-472C-90D9-2DB5871983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1885" y="4664393"/>
            <a:ext cx="180000" cy="180000"/>
          </a:xfrm>
          <a:prstGeom prst="rect">
            <a:avLst/>
          </a:prstGeom>
        </p:spPr>
      </p:pic>
      <p:pic>
        <p:nvPicPr>
          <p:cNvPr id="44" name="Graphic 43" descr="Star with solid fill">
            <a:extLst>
              <a:ext uri="{FF2B5EF4-FFF2-40B4-BE49-F238E27FC236}">
                <a16:creationId xmlns:a16="http://schemas.microsoft.com/office/drawing/2014/main" id="{77599A8B-2EF7-4A1B-94D1-40E8883B84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0540" y="6102158"/>
            <a:ext cx="180000" cy="180000"/>
          </a:xfrm>
          <a:prstGeom prst="rect">
            <a:avLst/>
          </a:prstGeom>
        </p:spPr>
      </p:pic>
      <p:pic>
        <p:nvPicPr>
          <p:cNvPr id="47" name="Graphic 46" descr="Star with solid fill">
            <a:extLst>
              <a:ext uri="{FF2B5EF4-FFF2-40B4-BE49-F238E27FC236}">
                <a16:creationId xmlns:a16="http://schemas.microsoft.com/office/drawing/2014/main" id="{BE60E6A2-9296-4688-BA5B-46903E23FC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4367" y="6102158"/>
            <a:ext cx="180000" cy="180000"/>
          </a:xfrm>
          <a:prstGeom prst="rect">
            <a:avLst/>
          </a:prstGeom>
        </p:spPr>
      </p:pic>
      <p:pic>
        <p:nvPicPr>
          <p:cNvPr id="19" name="Graphic 18" descr="Star outline">
            <a:extLst>
              <a:ext uri="{FF2B5EF4-FFF2-40B4-BE49-F238E27FC236}">
                <a16:creationId xmlns:a16="http://schemas.microsoft.com/office/drawing/2014/main" id="{9E4B43D9-E63E-4CD7-BAD1-83AFBA03B6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1885" y="6102158"/>
            <a:ext cx="180000" cy="180000"/>
          </a:xfrm>
          <a:prstGeom prst="rect">
            <a:avLst/>
          </a:prstGeom>
        </p:spPr>
      </p:pic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37570547-D9EA-4033-8709-264A68C2C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0452" y="3214390"/>
            <a:ext cx="180000" cy="1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F4A818-1609-4A5D-AC1C-043E81BB8B53}"/>
              </a:ext>
            </a:extLst>
          </p:cNvPr>
          <p:cNvCxnSpPr/>
          <p:nvPr/>
        </p:nvCxnSpPr>
        <p:spPr>
          <a:xfrm>
            <a:off x="183060" y="3483022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FED2D4-34DC-405A-9DCE-D1E23D18858A}"/>
              </a:ext>
            </a:extLst>
          </p:cNvPr>
          <p:cNvCxnSpPr/>
          <p:nvPr/>
        </p:nvCxnSpPr>
        <p:spPr>
          <a:xfrm>
            <a:off x="183060" y="4916930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EEF3EE2-EB10-4CA2-A76B-E8E99D9403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D199B7-1F2D-40DB-B212-E73BA5BE1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085" y="6535371"/>
            <a:ext cx="1324518" cy="17422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57EAB0-CD4E-4D31-A0AA-9E0527EAE2ED}"/>
              </a:ext>
            </a:extLst>
          </p:cNvPr>
          <p:cNvCxnSpPr/>
          <p:nvPr/>
        </p:nvCxnSpPr>
        <p:spPr>
          <a:xfrm>
            <a:off x="204302" y="2003120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264DDE-18C2-4C50-9D0E-10C5CCE934A8}"/>
              </a:ext>
            </a:extLst>
          </p:cNvPr>
          <p:cNvGrpSpPr/>
          <p:nvPr/>
        </p:nvGrpSpPr>
        <p:grpSpPr>
          <a:xfrm>
            <a:off x="7681746" y="2118424"/>
            <a:ext cx="1357134" cy="1071038"/>
            <a:chOff x="3214865" y="2118424"/>
            <a:chExt cx="1357134" cy="1071038"/>
          </a:xfrm>
        </p:grpSpPr>
        <p:pic>
          <p:nvPicPr>
            <p:cNvPr id="34" name="Picture 33" descr="A picture containing text, appliance&#10;&#10;Description automatically generated">
              <a:extLst>
                <a:ext uri="{FF2B5EF4-FFF2-40B4-BE49-F238E27FC236}">
                  <a16:creationId xmlns:a16="http://schemas.microsoft.com/office/drawing/2014/main" id="{2986B3EA-652D-495B-BD8C-40150B331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4865" y="2118424"/>
              <a:ext cx="1357134" cy="1071038"/>
            </a:xfrm>
            <a:prstGeom prst="rect">
              <a:avLst/>
            </a:prstGeom>
          </p:spPr>
        </p:pic>
        <p:pic>
          <p:nvPicPr>
            <p:cNvPr id="35" name="Picture 3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FDADDE32-9E0B-4160-8387-4BC3B2F3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8942" y="2496375"/>
              <a:ext cx="923636" cy="437765"/>
            </a:xfrm>
            <a:prstGeom prst="rect">
              <a:avLst/>
            </a:prstGeom>
          </p:spPr>
        </p:pic>
      </p:grp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6FDDC3DF-5541-43D1-9BB7-AB23E422E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48" y="3609903"/>
            <a:ext cx="1285236" cy="1286767"/>
          </a:xfrm>
          <a:prstGeom prst="rect">
            <a:avLst/>
          </a:prstGeom>
        </p:spPr>
      </p:pic>
      <p:pic>
        <p:nvPicPr>
          <p:cNvPr id="37" name="Picture 36" descr="A picture containing solar cell, outdoor object&#10;&#10;Description automatically generated">
            <a:extLst>
              <a:ext uri="{FF2B5EF4-FFF2-40B4-BE49-F238E27FC236}">
                <a16:creationId xmlns:a16="http://schemas.microsoft.com/office/drawing/2014/main" id="{4D35FBF6-3E6E-479B-8701-9A9A3A916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004" y="5377286"/>
            <a:ext cx="1339273" cy="100445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71B0D1B-5142-44CF-8619-910CE87B4A86}"/>
              </a:ext>
            </a:extLst>
          </p:cNvPr>
          <p:cNvSpPr/>
          <p:nvPr/>
        </p:nvSpPr>
        <p:spPr>
          <a:xfrm>
            <a:off x="4649941" y="120316"/>
            <a:ext cx="4315663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2BA52E-E1CC-4C50-9CD9-30B86E281920}"/>
              </a:ext>
            </a:extLst>
          </p:cNvPr>
          <p:cNvSpPr txBox="1"/>
          <p:nvPr/>
        </p:nvSpPr>
        <p:spPr>
          <a:xfrm>
            <a:off x="8446591" y="120316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SS5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44985D-B3E3-416D-AC72-18F7330683BC}"/>
              </a:ext>
            </a:extLst>
          </p:cNvPr>
          <p:cNvSpPr txBox="1"/>
          <p:nvPr/>
        </p:nvSpPr>
        <p:spPr>
          <a:xfrm>
            <a:off x="4623400" y="88129"/>
            <a:ext cx="382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Problem: Electricity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42C9F7-8E39-4FC6-B37D-9DC5E2CEEEAF}"/>
              </a:ext>
            </a:extLst>
          </p:cNvPr>
          <p:cNvSpPr txBox="1"/>
          <p:nvPr/>
        </p:nvSpPr>
        <p:spPr>
          <a:xfrm>
            <a:off x="4649941" y="551763"/>
            <a:ext cx="4254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Using electricity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 café uses electricity for light and heat.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There are many electrical appliances – a coffee machine, dishwasher and fridge.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The </a:t>
            </a:r>
            <a:r>
              <a:rPr lang="en-GB" sz="1200">
                <a:latin typeface="Century Gothic" panose="020B0502020202020204" pitchFamily="34" charset="0"/>
              </a:rPr>
              <a:t>café buys </a:t>
            </a:r>
            <a:r>
              <a:rPr lang="en-GB" sz="1200" dirty="0">
                <a:latin typeface="Century Gothic" panose="020B0502020202020204" pitchFamily="34" charset="0"/>
              </a:rPr>
              <a:t>electricity from a supplier who uses fossil fuel power stations. Burning fossil fuels (coal, oil and gas) releases carbon dioxide.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79354C-20C0-49D8-8FAA-59B35E11A04E}"/>
              </a:ext>
            </a:extLst>
          </p:cNvPr>
          <p:cNvSpPr txBox="1"/>
          <p:nvPr/>
        </p:nvSpPr>
        <p:spPr>
          <a:xfrm>
            <a:off x="4649941" y="2077768"/>
            <a:ext cx="3218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Buy new appliances that are energy efficient. They are expensive to buy but use less electricity so will also save money in electricity bills.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7A5D49-73F2-42DD-A7B7-02C4DBC1D327}"/>
              </a:ext>
            </a:extLst>
          </p:cNvPr>
          <p:cNvSpPr txBox="1"/>
          <p:nvPr/>
        </p:nvSpPr>
        <p:spPr>
          <a:xfrm>
            <a:off x="4656951" y="3528192"/>
            <a:ext cx="3125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Swap to a new electricity supplier that is more expensive per unit but only buys electricity from sources that release no CO</a:t>
            </a:r>
            <a:r>
              <a:rPr lang="en-GB" sz="1200" baseline="-25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e.g. wind farms.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E35B2E-385D-4548-990E-46C7338E1759}"/>
              </a:ext>
            </a:extLst>
          </p:cNvPr>
          <p:cNvSpPr txBox="1"/>
          <p:nvPr/>
        </p:nvSpPr>
        <p:spPr>
          <a:xfrm>
            <a:off x="4623400" y="4959343"/>
            <a:ext cx="4281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Put solar panels on the roof. They are very expensive to buy, but it will mean the café can buy less electricity from a supplier, saving money in the long-term.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£££ 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51" name="Graphic 50" descr="Star with solid fill">
            <a:extLst>
              <a:ext uri="{FF2B5EF4-FFF2-40B4-BE49-F238E27FC236}">
                <a16:creationId xmlns:a16="http://schemas.microsoft.com/office/drawing/2014/main" id="{BD17D5B3-2C6B-4E38-A507-AD801D7C5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4531" y="3207016"/>
            <a:ext cx="180000" cy="180000"/>
          </a:xfrm>
          <a:prstGeom prst="rect">
            <a:avLst/>
          </a:prstGeom>
        </p:spPr>
      </p:pic>
      <p:pic>
        <p:nvPicPr>
          <p:cNvPr id="52" name="Graphic 51" descr="Star outline">
            <a:extLst>
              <a:ext uri="{FF2B5EF4-FFF2-40B4-BE49-F238E27FC236}">
                <a16:creationId xmlns:a16="http://schemas.microsoft.com/office/drawing/2014/main" id="{446EA791-E75B-49FC-A8AF-A265EE669A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6925" y="3214390"/>
            <a:ext cx="180000" cy="180000"/>
          </a:xfrm>
          <a:prstGeom prst="rect">
            <a:avLst/>
          </a:prstGeom>
        </p:spPr>
      </p:pic>
      <p:pic>
        <p:nvPicPr>
          <p:cNvPr id="54" name="Graphic 53" descr="Star with solid fill">
            <a:extLst>
              <a:ext uri="{FF2B5EF4-FFF2-40B4-BE49-F238E27FC236}">
                <a16:creationId xmlns:a16="http://schemas.microsoft.com/office/drawing/2014/main" id="{EFC40F0B-B8FB-4AED-B0A9-B58DF2A05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4939" y="4664393"/>
            <a:ext cx="180000" cy="180000"/>
          </a:xfrm>
          <a:prstGeom prst="rect">
            <a:avLst/>
          </a:prstGeom>
        </p:spPr>
      </p:pic>
      <p:pic>
        <p:nvPicPr>
          <p:cNvPr id="55" name="Graphic 54" descr="Star outline">
            <a:extLst>
              <a:ext uri="{FF2B5EF4-FFF2-40B4-BE49-F238E27FC236}">
                <a16:creationId xmlns:a16="http://schemas.microsoft.com/office/drawing/2014/main" id="{35310CA6-52C6-4F42-B80B-793CF87B73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7333" y="4664393"/>
            <a:ext cx="180000" cy="180000"/>
          </a:xfrm>
          <a:prstGeom prst="rect">
            <a:avLst/>
          </a:prstGeom>
        </p:spPr>
      </p:pic>
      <p:pic>
        <p:nvPicPr>
          <p:cNvPr id="56" name="Graphic 55" descr="Star with solid fill">
            <a:extLst>
              <a:ext uri="{FF2B5EF4-FFF2-40B4-BE49-F238E27FC236}">
                <a16:creationId xmlns:a16="http://schemas.microsoft.com/office/drawing/2014/main" id="{B2BF9378-65CA-41BD-A14D-15464CA9C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8766" y="4664393"/>
            <a:ext cx="180000" cy="180000"/>
          </a:xfrm>
          <a:prstGeom prst="rect">
            <a:avLst/>
          </a:prstGeom>
        </p:spPr>
      </p:pic>
      <p:pic>
        <p:nvPicPr>
          <p:cNvPr id="57" name="Graphic 56" descr="Star with solid fill">
            <a:extLst>
              <a:ext uri="{FF2B5EF4-FFF2-40B4-BE49-F238E27FC236}">
                <a16:creationId xmlns:a16="http://schemas.microsoft.com/office/drawing/2014/main" id="{56FA4D19-FC32-428F-BCF3-CD01D1A30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7421" y="6102158"/>
            <a:ext cx="180000" cy="180000"/>
          </a:xfrm>
          <a:prstGeom prst="rect">
            <a:avLst/>
          </a:prstGeom>
        </p:spPr>
      </p:pic>
      <p:pic>
        <p:nvPicPr>
          <p:cNvPr id="58" name="Graphic 57" descr="Star with solid fill">
            <a:extLst>
              <a:ext uri="{FF2B5EF4-FFF2-40B4-BE49-F238E27FC236}">
                <a16:creationId xmlns:a16="http://schemas.microsoft.com/office/drawing/2014/main" id="{BC4F0287-FF12-480B-9991-A5C7443EB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1248" y="6102158"/>
            <a:ext cx="180000" cy="180000"/>
          </a:xfrm>
          <a:prstGeom prst="rect">
            <a:avLst/>
          </a:prstGeom>
        </p:spPr>
      </p:pic>
      <p:pic>
        <p:nvPicPr>
          <p:cNvPr id="59" name="Graphic 58" descr="Star outline">
            <a:extLst>
              <a:ext uri="{FF2B5EF4-FFF2-40B4-BE49-F238E27FC236}">
                <a16:creationId xmlns:a16="http://schemas.microsoft.com/office/drawing/2014/main" id="{70DC26DA-35EA-4268-B55C-7594AF76CE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08766" y="6102158"/>
            <a:ext cx="180000" cy="180000"/>
          </a:xfrm>
          <a:prstGeom prst="rect">
            <a:avLst/>
          </a:prstGeom>
        </p:spPr>
      </p:pic>
      <p:pic>
        <p:nvPicPr>
          <p:cNvPr id="60" name="Graphic 59" descr="Star with solid fill">
            <a:extLst>
              <a:ext uri="{FF2B5EF4-FFF2-40B4-BE49-F238E27FC236}">
                <a16:creationId xmlns:a16="http://schemas.microsoft.com/office/drawing/2014/main" id="{81AA662C-FAD8-4E99-9BC6-E86BD5A36D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7333" y="3214390"/>
            <a:ext cx="180000" cy="18000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7B7418A-359D-4DFC-8C6D-82D677D3CA7E}"/>
              </a:ext>
            </a:extLst>
          </p:cNvPr>
          <p:cNvCxnSpPr/>
          <p:nvPr/>
        </p:nvCxnSpPr>
        <p:spPr>
          <a:xfrm>
            <a:off x="4649941" y="3483022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8BF0698-ADCA-4C9D-93BB-03EC3647EABD}"/>
              </a:ext>
            </a:extLst>
          </p:cNvPr>
          <p:cNvCxnSpPr/>
          <p:nvPr/>
        </p:nvCxnSpPr>
        <p:spPr>
          <a:xfrm>
            <a:off x="4649941" y="4916930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F2FBFB-E0EF-4F4D-B366-DC67ACB25AD7}"/>
              </a:ext>
            </a:extLst>
          </p:cNvPr>
          <p:cNvCxnSpPr/>
          <p:nvPr/>
        </p:nvCxnSpPr>
        <p:spPr>
          <a:xfrm>
            <a:off x="4671183" y="2003120"/>
            <a:ext cx="429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66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BA46A33D-4C56-476C-BB6A-855768952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341" y="5503959"/>
            <a:ext cx="1170077" cy="8093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56766B-7704-4B21-ACF7-7CC65275D260}"/>
              </a:ext>
            </a:extLst>
          </p:cNvPr>
          <p:cNvGrpSpPr/>
          <p:nvPr/>
        </p:nvGrpSpPr>
        <p:grpSpPr>
          <a:xfrm>
            <a:off x="2858158" y="3552735"/>
            <a:ext cx="1808363" cy="1362364"/>
            <a:chOff x="5139641" y="1524358"/>
            <a:chExt cx="1808363" cy="1362364"/>
          </a:xfrm>
        </p:grpSpPr>
        <p:pic>
          <p:nvPicPr>
            <p:cNvPr id="5" name="Picture 4" descr="Chart, funnel chart&#10;&#10;Description automatically generated">
              <a:extLst>
                <a:ext uri="{FF2B5EF4-FFF2-40B4-BE49-F238E27FC236}">
                  <a16:creationId xmlns:a16="http://schemas.microsoft.com/office/drawing/2014/main" id="{A5F8D469-CA68-478E-88BB-00BA3E00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2641" y="1524358"/>
              <a:ext cx="1362364" cy="13623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B11148-953B-42CC-BB2B-549E773F37C4}"/>
                </a:ext>
              </a:extLst>
            </p:cNvPr>
            <p:cNvSpPr txBox="1"/>
            <p:nvPr/>
          </p:nvSpPr>
          <p:spPr>
            <a:xfrm>
              <a:off x="5139641" y="2059595"/>
              <a:ext cx="180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574E48"/>
                  </a:solidFill>
                </a:rPr>
                <a:t>COFFEE</a:t>
              </a:r>
            </a:p>
            <a:p>
              <a:pPr algn="ctr"/>
              <a:r>
                <a:rPr lang="en-GB" sz="900" b="1" dirty="0">
                  <a:solidFill>
                    <a:srgbClr val="574E48"/>
                  </a:solidFill>
                </a:rPr>
                <a:t>CLUB</a:t>
              </a:r>
            </a:p>
          </p:txBody>
        </p:sp>
      </p:grpSp>
      <p:pic>
        <p:nvPicPr>
          <p:cNvPr id="3" name="Picture 2" descr="A picture containing bin, container&#10;&#10;Description automatically generated">
            <a:extLst>
              <a:ext uri="{FF2B5EF4-FFF2-40B4-BE49-F238E27FC236}">
                <a16:creationId xmlns:a16="http://schemas.microsoft.com/office/drawing/2014/main" id="{C0DE2A3F-40A8-471F-B8F4-62310BE41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957" y="2321324"/>
            <a:ext cx="1061158" cy="10611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D5F5D6-5180-431A-8027-A8EF5E071D9A}"/>
              </a:ext>
            </a:extLst>
          </p:cNvPr>
          <p:cNvSpPr/>
          <p:nvPr/>
        </p:nvSpPr>
        <p:spPr>
          <a:xfrm>
            <a:off x="183060" y="120316"/>
            <a:ext cx="4332721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FAE05E-4D31-4433-AF1D-15694A13B525}"/>
              </a:ext>
            </a:extLst>
          </p:cNvPr>
          <p:cNvSpPr txBox="1"/>
          <p:nvPr/>
        </p:nvSpPr>
        <p:spPr>
          <a:xfrm>
            <a:off x="4035931" y="144033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SS6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72DCDF-56F9-4511-80AF-8B3092EF73F5}"/>
              </a:ext>
            </a:extLst>
          </p:cNvPr>
          <p:cNvSpPr txBox="1"/>
          <p:nvPr/>
        </p:nvSpPr>
        <p:spPr>
          <a:xfrm>
            <a:off x="190069" y="89606"/>
            <a:ext cx="392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Problem: Waste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3D568B-0932-43DB-8F5D-F2E4EDD363DF}"/>
              </a:ext>
            </a:extLst>
          </p:cNvPr>
          <p:cNvSpPr txBox="1"/>
          <p:nvPr/>
        </p:nvSpPr>
        <p:spPr>
          <a:xfrm>
            <a:off x="190070" y="651864"/>
            <a:ext cx="432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Waste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Rubbish put into bins ends up in landfills or is burnt in an incinerator.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In landfills, bacteria decay the rubbish and release carbon dioxide.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Burning rubbish releases carbon dioxide.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EE55EB-91E2-4B8C-9200-748717ABB696}"/>
              </a:ext>
            </a:extLst>
          </p:cNvPr>
          <p:cNvSpPr txBox="1"/>
          <p:nvPr/>
        </p:nvSpPr>
        <p:spPr>
          <a:xfrm>
            <a:off x="190069" y="2075775"/>
            <a:ext cx="358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Reduce packaging or use recyclable packaging (which is more expensive). Encourage customers to recycle their cups.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DC3E5-496F-4271-8EA9-6DB6A0F46D28}"/>
              </a:ext>
            </a:extLst>
          </p:cNvPr>
          <p:cNvSpPr txBox="1"/>
          <p:nvPr/>
        </p:nvSpPr>
        <p:spPr>
          <a:xfrm>
            <a:off x="190069" y="5079761"/>
            <a:ext cx="42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Donate all left-over food to a homeless charity and used coffee grounds to the local allotments (it is great fertiliser).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4" name="Graphic 3" descr="Star with solid fill">
            <a:extLst>
              <a:ext uri="{FF2B5EF4-FFF2-40B4-BE49-F238E27FC236}">
                <a16:creationId xmlns:a16="http://schemas.microsoft.com/office/drawing/2014/main" id="{B416C361-39C3-4C82-9825-283322D1B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788" y="3219313"/>
            <a:ext cx="180000" cy="180000"/>
          </a:xfrm>
          <a:prstGeom prst="rect">
            <a:avLst/>
          </a:prstGeom>
        </p:spPr>
      </p:pic>
      <p:pic>
        <p:nvPicPr>
          <p:cNvPr id="38" name="Graphic 37" descr="Star outline">
            <a:extLst>
              <a:ext uri="{FF2B5EF4-FFF2-40B4-BE49-F238E27FC236}">
                <a16:creationId xmlns:a16="http://schemas.microsoft.com/office/drawing/2014/main" id="{F2ACC9F8-50DE-4A5A-BC79-60D4060AB5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69182" y="3217356"/>
            <a:ext cx="180000" cy="180000"/>
          </a:xfrm>
          <a:prstGeom prst="rect">
            <a:avLst/>
          </a:prstGeom>
        </p:spPr>
      </p:pic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879BDC1F-E2F1-4A88-B1D7-74C99BAFF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6121" y="6033551"/>
            <a:ext cx="180000" cy="180000"/>
          </a:xfrm>
          <a:prstGeom prst="rect">
            <a:avLst/>
          </a:prstGeom>
        </p:spPr>
      </p:pic>
      <p:pic>
        <p:nvPicPr>
          <p:cNvPr id="23" name="Graphic 22" descr="Star outline">
            <a:extLst>
              <a:ext uri="{FF2B5EF4-FFF2-40B4-BE49-F238E27FC236}">
                <a16:creationId xmlns:a16="http://schemas.microsoft.com/office/drawing/2014/main" id="{AC96E033-9A95-4C82-A429-713C5E126D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8515" y="6033551"/>
            <a:ext cx="180000" cy="180000"/>
          </a:xfrm>
          <a:prstGeom prst="rect">
            <a:avLst/>
          </a:prstGeom>
        </p:spPr>
      </p:pic>
      <p:pic>
        <p:nvPicPr>
          <p:cNvPr id="24" name="Graphic 23" descr="Star outline">
            <a:extLst>
              <a:ext uri="{FF2B5EF4-FFF2-40B4-BE49-F238E27FC236}">
                <a16:creationId xmlns:a16="http://schemas.microsoft.com/office/drawing/2014/main" id="{8EC551B3-E18C-4000-97E3-1E93DEFFAD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6942" y="6033551"/>
            <a:ext cx="180000" cy="180000"/>
          </a:xfrm>
          <a:prstGeom prst="rect">
            <a:avLst/>
          </a:prstGeom>
        </p:spPr>
      </p:pic>
      <p:pic>
        <p:nvPicPr>
          <p:cNvPr id="20" name="Graphic 19" descr="Star with solid fill">
            <a:extLst>
              <a:ext uri="{FF2B5EF4-FFF2-40B4-BE49-F238E27FC236}">
                <a16:creationId xmlns:a16="http://schemas.microsoft.com/office/drawing/2014/main" id="{D4136B2F-5FC2-4817-A1B6-FDDADCE4B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8515" y="3217356"/>
            <a:ext cx="180000" cy="1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C0BC10-FCB0-461C-A2D1-82AD73378C53}"/>
              </a:ext>
            </a:extLst>
          </p:cNvPr>
          <p:cNvSpPr txBox="1"/>
          <p:nvPr/>
        </p:nvSpPr>
        <p:spPr>
          <a:xfrm>
            <a:off x="190069" y="3533606"/>
            <a:ext cx="3070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Sell reusable cups with the café name on them, and give customers a 10% discount on their drink if they </a:t>
            </a:r>
            <a:r>
              <a:rPr lang="en-GB" sz="1200">
                <a:latin typeface="Century Gothic" panose="020B0502020202020204" pitchFamily="34" charset="0"/>
              </a:rPr>
              <a:t>use one.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pic>
        <p:nvPicPr>
          <p:cNvPr id="25" name="Graphic 24" descr="Star with solid fill">
            <a:extLst>
              <a:ext uri="{FF2B5EF4-FFF2-40B4-BE49-F238E27FC236}">
                <a16:creationId xmlns:a16="http://schemas.microsoft.com/office/drawing/2014/main" id="{4681E09F-C28B-47F7-A05C-8B11D3C3DC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6121" y="4676217"/>
            <a:ext cx="180000" cy="180000"/>
          </a:xfrm>
          <a:prstGeom prst="rect">
            <a:avLst/>
          </a:prstGeom>
        </p:spPr>
      </p:pic>
      <p:pic>
        <p:nvPicPr>
          <p:cNvPr id="26" name="Graphic 25" descr="Star outline">
            <a:extLst>
              <a:ext uri="{FF2B5EF4-FFF2-40B4-BE49-F238E27FC236}">
                <a16:creationId xmlns:a16="http://schemas.microsoft.com/office/drawing/2014/main" id="{3E8315FC-7FC2-43F5-A93E-7EC0EEC362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8515" y="4676217"/>
            <a:ext cx="180000" cy="180000"/>
          </a:xfrm>
          <a:prstGeom prst="rect">
            <a:avLst/>
          </a:prstGeom>
        </p:spPr>
      </p:pic>
      <p:pic>
        <p:nvPicPr>
          <p:cNvPr id="27" name="Graphic 26" descr="Star outline">
            <a:extLst>
              <a:ext uri="{FF2B5EF4-FFF2-40B4-BE49-F238E27FC236}">
                <a16:creationId xmlns:a16="http://schemas.microsoft.com/office/drawing/2014/main" id="{344943E7-354F-4D65-BA02-DDBA3EF63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6942" y="4676217"/>
            <a:ext cx="180000" cy="1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5F2E3-206A-4107-9320-9664FC41FD4B}"/>
              </a:ext>
            </a:extLst>
          </p:cNvPr>
          <p:cNvCxnSpPr>
            <a:cxnSpLocks/>
          </p:cNvCxnSpPr>
          <p:nvPr/>
        </p:nvCxnSpPr>
        <p:spPr>
          <a:xfrm flipV="1">
            <a:off x="190069" y="3458668"/>
            <a:ext cx="4325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E03495-3782-47D0-B6AD-B72EE22D3ED6}"/>
              </a:ext>
            </a:extLst>
          </p:cNvPr>
          <p:cNvCxnSpPr>
            <a:cxnSpLocks/>
          </p:cNvCxnSpPr>
          <p:nvPr/>
        </p:nvCxnSpPr>
        <p:spPr>
          <a:xfrm>
            <a:off x="183060" y="4983194"/>
            <a:ext cx="4332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B6B48E0-A701-4741-94DF-7842200EE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C3BF9C-7140-4269-89B0-FE99415FDEE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085" y="6535371"/>
            <a:ext cx="1324518" cy="17422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E1B406-6266-4F80-B6AC-3678FD7A9792}"/>
              </a:ext>
            </a:extLst>
          </p:cNvPr>
          <p:cNvCxnSpPr>
            <a:cxnSpLocks/>
          </p:cNvCxnSpPr>
          <p:nvPr/>
        </p:nvCxnSpPr>
        <p:spPr>
          <a:xfrm>
            <a:off x="183060" y="2047908"/>
            <a:ext cx="4306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Icon&#10;&#10;Description automatically generated with medium confidence">
            <a:extLst>
              <a:ext uri="{FF2B5EF4-FFF2-40B4-BE49-F238E27FC236}">
                <a16:creationId xmlns:a16="http://schemas.microsoft.com/office/drawing/2014/main" id="{B7E5A675-C0FF-4919-8672-F56DB270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10" y="5503959"/>
            <a:ext cx="1170077" cy="80935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E6380-6AD2-4A93-9611-F6D517CCC9EC}"/>
              </a:ext>
            </a:extLst>
          </p:cNvPr>
          <p:cNvGrpSpPr/>
          <p:nvPr/>
        </p:nvGrpSpPr>
        <p:grpSpPr>
          <a:xfrm>
            <a:off x="7312627" y="3552735"/>
            <a:ext cx="1808363" cy="1362364"/>
            <a:chOff x="5139641" y="1524358"/>
            <a:chExt cx="1808363" cy="1362364"/>
          </a:xfrm>
        </p:grpSpPr>
        <p:pic>
          <p:nvPicPr>
            <p:cNvPr id="37" name="Picture 36" descr="Chart, funnel chart&#10;&#10;Description automatically generated">
              <a:extLst>
                <a:ext uri="{FF2B5EF4-FFF2-40B4-BE49-F238E27FC236}">
                  <a16:creationId xmlns:a16="http://schemas.microsoft.com/office/drawing/2014/main" id="{C0A1EC95-14C9-4757-86EB-E7411342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2641" y="1524358"/>
              <a:ext cx="1362364" cy="136236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C59520-C790-4B95-9120-4A7FD9827B6A}"/>
                </a:ext>
              </a:extLst>
            </p:cNvPr>
            <p:cNvSpPr txBox="1"/>
            <p:nvPr/>
          </p:nvSpPr>
          <p:spPr>
            <a:xfrm>
              <a:off x="5139641" y="2059595"/>
              <a:ext cx="180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574E48"/>
                  </a:solidFill>
                </a:rPr>
                <a:t>COFFEE</a:t>
              </a:r>
            </a:p>
            <a:p>
              <a:pPr algn="ctr"/>
              <a:r>
                <a:rPr lang="en-GB" sz="900" b="1" dirty="0">
                  <a:solidFill>
                    <a:srgbClr val="574E48"/>
                  </a:solidFill>
                </a:rPr>
                <a:t>CLUB</a:t>
              </a:r>
            </a:p>
          </p:txBody>
        </p:sp>
      </p:grpSp>
      <p:pic>
        <p:nvPicPr>
          <p:cNvPr id="40" name="Picture 39" descr="A picture containing bin, container&#10;&#10;Description automatically generated">
            <a:extLst>
              <a:ext uri="{FF2B5EF4-FFF2-40B4-BE49-F238E27FC236}">
                <a16:creationId xmlns:a16="http://schemas.microsoft.com/office/drawing/2014/main" id="{A9D459F0-CDF5-4AE2-860D-6117034E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426" y="2321324"/>
            <a:ext cx="1061158" cy="106115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C608C87-C2D7-447F-BB23-AECE025405E0}"/>
              </a:ext>
            </a:extLst>
          </p:cNvPr>
          <p:cNvSpPr/>
          <p:nvPr/>
        </p:nvSpPr>
        <p:spPr>
          <a:xfrm>
            <a:off x="4637529" y="120316"/>
            <a:ext cx="4332721" cy="626268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212B30-A79A-4281-8C68-8456F2599F0E}"/>
              </a:ext>
            </a:extLst>
          </p:cNvPr>
          <p:cNvSpPr txBox="1"/>
          <p:nvPr/>
        </p:nvSpPr>
        <p:spPr>
          <a:xfrm>
            <a:off x="8490400" y="144033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SS6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5222BD-369D-47AF-8873-C6FE3444E72C}"/>
              </a:ext>
            </a:extLst>
          </p:cNvPr>
          <p:cNvSpPr txBox="1"/>
          <p:nvPr/>
        </p:nvSpPr>
        <p:spPr>
          <a:xfrm>
            <a:off x="4644538" y="89606"/>
            <a:ext cx="392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Problem: Waste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31B0F9-4D37-4206-93F1-CA3F9ABE3116}"/>
              </a:ext>
            </a:extLst>
          </p:cNvPr>
          <p:cNvSpPr txBox="1"/>
          <p:nvPr/>
        </p:nvSpPr>
        <p:spPr>
          <a:xfrm>
            <a:off x="4644539" y="651864"/>
            <a:ext cx="432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Waste releases carbon dioxide: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Rubbish put into bins ends up in landfills or is burnt in an incinerator.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In landfills, bacteria decay the rubbish and release carbon dioxide.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Burning rubbish releases carbon dioxide.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D16524-7BED-4591-99B4-F7D0B0895667}"/>
              </a:ext>
            </a:extLst>
          </p:cNvPr>
          <p:cNvSpPr txBox="1"/>
          <p:nvPr/>
        </p:nvSpPr>
        <p:spPr>
          <a:xfrm>
            <a:off x="4644538" y="2075775"/>
            <a:ext cx="358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1: </a:t>
            </a:r>
            <a:r>
              <a:rPr lang="en-GB" sz="1200" dirty="0">
                <a:latin typeface="Century Gothic" panose="020B0502020202020204" pitchFamily="34" charset="0"/>
              </a:rPr>
              <a:t>Reduce packaging or use recyclable packaging (which is more expensive). Encourage customers to recycle their cups.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££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51DAE0-A07E-47D4-9F6D-5AC3966C8264}"/>
              </a:ext>
            </a:extLst>
          </p:cNvPr>
          <p:cNvSpPr txBox="1"/>
          <p:nvPr/>
        </p:nvSpPr>
        <p:spPr>
          <a:xfrm>
            <a:off x="4644538" y="5079761"/>
            <a:ext cx="42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3: </a:t>
            </a:r>
            <a:r>
              <a:rPr lang="en-GB" sz="1200" dirty="0">
                <a:latin typeface="Century Gothic" panose="020B0502020202020204" pitchFamily="34" charset="0"/>
              </a:rPr>
              <a:t>Donate all left-over food to a homeless charity and used coffee grounds to the local allotments (it is great fertiliser).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</a:t>
            </a:r>
          </a:p>
        </p:txBody>
      </p:sp>
      <p:pic>
        <p:nvPicPr>
          <p:cNvPr id="47" name="Graphic 46" descr="Star with solid fill">
            <a:extLst>
              <a:ext uri="{FF2B5EF4-FFF2-40B4-BE49-F238E27FC236}">
                <a16:creationId xmlns:a16="http://schemas.microsoft.com/office/drawing/2014/main" id="{45FB8216-5A9B-4B13-8A57-B63712B8F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1257" y="3219313"/>
            <a:ext cx="180000" cy="180000"/>
          </a:xfrm>
          <a:prstGeom prst="rect">
            <a:avLst/>
          </a:prstGeom>
        </p:spPr>
      </p:pic>
      <p:pic>
        <p:nvPicPr>
          <p:cNvPr id="48" name="Graphic 47" descr="Star outline">
            <a:extLst>
              <a:ext uri="{FF2B5EF4-FFF2-40B4-BE49-F238E27FC236}">
                <a16:creationId xmlns:a16="http://schemas.microsoft.com/office/drawing/2014/main" id="{E730AEB1-EB7D-4FC7-93CF-B073D86348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3651" y="3217356"/>
            <a:ext cx="180000" cy="180000"/>
          </a:xfrm>
          <a:prstGeom prst="rect">
            <a:avLst/>
          </a:prstGeom>
        </p:spPr>
      </p:pic>
      <p:pic>
        <p:nvPicPr>
          <p:cNvPr id="49" name="Graphic 48" descr="Star with solid fill">
            <a:extLst>
              <a:ext uri="{FF2B5EF4-FFF2-40B4-BE49-F238E27FC236}">
                <a16:creationId xmlns:a16="http://schemas.microsoft.com/office/drawing/2014/main" id="{F03B81BD-33A7-49DF-886C-E3A957BA8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0590" y="6033551"/>
            <a:ext cx="180000" cy="180000"/>
          </a:xfrm>
          <a:prstGeom prst="rect">
            <a:avLst/>
          </a:prstGeom>
        </p:spPr>
      </p:pic>
      <p:pic>
        <p:nvPicPr>
          <p:cNvPr id="50" name="Graphic 49" descr="Star outline">
            <a:extLst>
              <a:ext uri="{FF2B5EF4-FFF2-40B4-BE49-F238E27FC236}">
                <a16:creationId xmlns:a16="http://schemas.microsoft.com/office/drawing/2014/main" id="{FBC0E6B8-24EC-4455-A75D-8AF54265E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2984" y="6033551"/>
            <a:ext cx="180000" cy="180000"/>
          </a:xfrm>
          <a:prstGeom prst="rect">
            <a:avLst/>
          </a:prstGeom>
        </p:spPr>
      </p:pic>
      <p:pic>
        <p:nvPicPr>
          <p:cNvPr id="51" name="Graphic 50" descr="Star outline">
            <a:extLst>
              <a:ext uri="{FF2B5EF4-FFF2-40B4-BE49-F238E27FC236}">
                <a16:creationId xmlns:a16="http://schemas.microsoft.com/office/drawing/2014/main" id="{34CBFE82-F0FA-49E9-8519-4D12147E81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1411" y="6033551"/>
            <a:ext cx="180000" cy="180000"/>
          </a:xfrm>
          <a:prstGeom prst="rect">
            <a:avLst/>
          </a:prstGeom>
        </p:spPr>
      </p:pic>
      <p:pic>
        <p:nvPicPr>
          <p:cNvPr id="52" name="Graphic 51" descr="Star with solid fill">
            <a:extLst>
              <a:ext uri="{FF2B5EF4-FFF2-40B4-BE49-F238E27FC236}">
                <a16:creationId xmlns:a16="http://schemas.microsoft.com/office/drawing/2014/main" id="{3E181D8B-233D-4DA2-93D6-47A79E005F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984" y="3217356"/>
            <a:ext cx="180000" cy="180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45B5093-D1AE-44B0-9646-E94F094FD62E}"/>
              </a:ext>
            </a:extLst>
          </p:cNvPr>
          <p:cNvSpPr txBox="1"/>
          <p:nvPr/>
        </p:nvSpPr>
        <p:spPr>
          <a:xfrm>
            <a:off x="4644538" y="3533606"/>
            <a:ext cx="3070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Action 2: </a:t>
            </a:r>
            <a:r>
              <a:rPr lang="en-GB" sz="1200" dirty="0">
                <a:latin typeface="Century Gothic" panose="020B0502020202020204" pitchFamily="34" charset="0"/>
              </a:rPr>
              <a:t>Sell reusable cups with the café name on them, and give customers a 10% discount on their drink if they </a:t>
            </a:r>
            <a:r>
              <a:rPr lang="en-GB" sz="1200">
                <a:latin typeface="Century Gothic" panose="020B0502020202020204" pitchFamily="34" charset="0"/>
              </a:rPr>
              <a:t>use one.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Cost: £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££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Carbon reduction: </a:t>
            </a:r>
          </a:p>
        </p:txBody>
      </p:sp>
      <p:pic>
        <p:nvPicPr>
          <p:cNvPr id="55" name="Graphic 54" descr="Star with solid fill">
            <a:extLst>
              <a:ext uri="{FF2B5EF4-FFF2-40B4-BE49-F238E27FC236}">
                <a16:creationId xmlns:a16="http://schemas.microsoft.com/office/drawing/2014/main" id="{CAE46192-50E7-4344-86F1-C1DE11650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0590" y="4676217"/>
            <a:ext cx="180000" cy="180000"/>
          </a:xfrm>
          <a:prstGeom prst="rect">
            <a:avLst/>
          </a:prstGeom>
        </p:spPr>
      </p:pic>
      <p:pic>
        <p:nvPicPr>
          <p:cNvPr id="56" name="Graphic 55" descr="Star outline">
            <a:extLst>
              <a:ext uri="{FF2B5EF4-FFF2-40B4-BE49-F238E27FC236}">
                <a16:creationId xmlns:a16="http://schemas.microsoft.com/office/drawing/2014/main" id="{1A3E0BED-A1AF-41F5-917E-CB4474246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2984" y="4676217"/>
            <a:ext cx="180000" cy="180000"/>
          </a:xfrm>
          <a:prstGeom prst="rect">
            <a:avLst/>
          </a:prstGeom>
        </p:spPr>
      </p:pic>
      <p:pic>
        <p:nvPicPr>
          <p:cNvPr id="57" name="Graphic 56" descr="Star outline">
            <a:extLst>
              <a:ext uri="{FF2B5EF4-FFF2-40B4-BE49-F238E27FC236}">
                <a16:creationId xmlns:a16="http://schemas.microsoft.com/office/drawing/2014/main" id="{97A4F279-BB64-42D3-99FF-722355F581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1411" y="4676217"/>
            <a:ext cx="180000" cy="18000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D2F243-42F1-45BE-B259-99E3CF6A76A3}"/>
              </a:ext>
            </a:extLst>
          </p:cNvPr>
          <p:cNvCxnSpPr>
            <a:cxnSpLocks/>
          </p:cNvCxnSpPr>
          <p:nvPr/>
        </p:nvCxnSpPr>
        <p:spPr>
          <a:xfrm flipV="1">
            <a:off x="4644538" y="3458668"/>
            <a:ext cx="4325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F1A66E-A09F-4783-8A4E-A0577D05EB5B}"/>
              </a:ext>
            </a:extLst>
          </p:cNvPr>
          <p:cNvCxnSpPr>
            <a:cxnSpLocks/>
          </p:cNvCxnSpPr>
          <p:nvPr/>
        </p:nvCxnSpPr>
        <p:spPr>
          <a:xfrm>
            <a:off x="4637529" y="4983194"/>
            <a:ext cx="4332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1950C1-CE68-4346-8E12-ED7B3C6C5091}"/>
              </a:ext>
            </a:extLst>
          </p:cNvPr>
          <p:cNvCxnSpPr>
            <a:cxnSpLocks/>
          </p:cNvCxnSpPr>
          <p:nvPr/>
        </p:nvCxnSpPr>
        <p:spPr>
          <a:xfrm>
            <a:off x="4637529" y="2047908"/>
            <a:ext cx="4306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2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muddy area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2EFA9F1-C8BB-4A62-AF4F-CD96E0DCA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1084529"/>
            <a:ext cx="8353425" cy="4767708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8607085-DA3F-44DD-A1B3-D7716D3C5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62" y="153035"/>
            <a:ext cx="8706284" cy="2572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2ED6DD-574A-4339-99B5-9185D401503B}"/>
              </a:ext>
            </a:extLst>
          </p:cNvPr>
          <p:cNvSpPr txBox="1"/>
          <p:nvPr/>
        </p:nvSpPr>
        <p:spPr>
          <a:xfrm>
            <a:off x="820715" y="710369"/>
            <a:ext cx="785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4800" b="0" i="0" dirty="0">
                <a:solidFill>
                  <a:srgbClr val="3F3F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leaders promise to end deforestation by 2030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3CFD3-E312-480C-BCD5-2AB28575CF08}"/>
              </a:ext>
            </a:extLst>
          </p:cNvPr>
          <p:cNvSpPr/>
          <p:nvPr/>
        </p:nvSpPr>
        <p:spPr>
          <a:xfrm>
            <a:off x="181554" y="108012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ENGAGE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31E25E-D04D-4D36-9F3A-863B774515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9801F57-FE77-4B86-B959-0B89CAD5A41B}"/>
              </a:ext>
            </a:extLst>
          </p:cNvPr>
          <p:cNvGrpSpPr/>
          <p:nvPr/>
        </p:nvGrpSpPr>
        <p:grpSpPr>
          <a:xfrm>
            <a:off x="484682" y="5624779"/>
            <a:ext cx="10103580" cy="991212"/>
            <a:chOff x="484682" y="5624779"/>
            <a:chExt cx="10103580" cy="9912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9CAF2F-3626-4299-9088-1810594F8C65}"/>
                </a:ext>
              </a:extLst>
            </p:cNvPr>
            <p:cNvSpPr/>
            <p:nvPr/>
          </p:nvSpPr>
          <p:spPr>
            <a:xfrm>
              <a:off x="1193890" y="5624779"/>
              <a:ext cx="9394372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How will this help slow down climate change?</a:t>
              </a: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E6DB8F57-CD5B-40F5-A903-F47087369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682" y="5935507"/>
              <a:ext cx="809054" cy="680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43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store&#10;&#10;Description automatically generated with low confidence">
            <a:extLst>
              <a:ext uri="{FF2B5EF4-FFF2-40B4-BE49-F238E27FC236}">
                <a16:creationId xmlns:a16="http://schemas.microsoft.com/office/drawing/2014/main" id="{E907FBB8-F49A-4B73-8459-504A321FA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9157" y="-1"/>
            <a:ext cx="10287002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C30D81-54E3-4404-9ADD-3F9529774D0A}"/>
              </a:ext>
            </a:extLst>
          </p:cNvPr>
          <p:cNvGrpSpPr/>
          <p:nvPr/>
        </p:nvGrpSpPr>
        <p:grpSpPr>
          <a:xfrm>
            <a:off x="36198" y="65098"/>
            <a:ext cx="7916644" cy="2747331"/>
            <a:chOff x="36198" y="65098"/>
            <a:chExt cx="7916644" cy="27473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8394C4-3FDB-4FD1-A28F-62EF7C3E76EB}"/>
                </a:ext>
              </a:extLst>
            </p:cNvPr>
            <p:cNvSpPr/>
            <p:nvPr/>
          </p:nvSpPr>
          <p:spPr>
            <a:xfrm>
              <a:off x="36198" y="65098"/>
              <a:ext cx="7792808" cy="2376186"/>
            </a:xfrm>
            <a:prstGeom prst="rect">
              <a:avLst/>
            </a:prstGeom>
            <a:solidFill>
              <a:srgbClr val="C4CEB5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9D09D1-5A54-4884-A51F-88C4707E53C9}"/>
                </a:ext>
              </a:extLst>
            </p:cNvPr>
            <p:cNvSpPr txBox="1"/>
            <p:nvPr/>
          </p:nvSpPr>
          <p:spPr>
            <a:xfrm>
              <a:off x="579123" y="257884"/>
              <a:ext cx="7373719" cy="255454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 need your help to make my café carbon neutral. I’ve been researching different ways to reduce our CO</a:t>
              </a:r>
              <a:r>
                <a:rPr lang="en-GB" sz="320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emissions.</a:t>
              </a:r>
            </a:p>
            <a:p>
              <a:endParaRPr lang="en-GB" sz="3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7351B0-901A-4126-AFB5-C8319385ABFC}"/>
              </a:ext>
            </a:extLst>
          </p:cNvPr>
          <p:cNvGrpSpPr/>
          <p:nvPr/>
        </p:nvGrpSpPr>
        <p:grpSpPr>
          <a:xfrm>
            <a:off x="51522" y="2575712"/>
            <a:ext cx="3954604" cy="3195560"/>
            <a:chOff x="51522" y="2575712"/>
            <a:chExt cx="3954604" cy="31955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F35DFF-6E2C-4AE3-8EFD-C29DCCB2DB21}"/>
                </a:ext>
              </a:extLst>
            </p:cNvPr>
            <p:cNvSpPr/>
            <p:nvPr/>
          </p:nvSpPr>
          <p:spPr>
            <a:xfrm>
              <a:off x="51522" y="2575712"/>
              <a:ext cx="3680192" cy="2796388"/>
            </a:xfrm>
            <a:prstGeom prst="rect">
              <a:avLst/>
            </a:prstGeom>
            <a:solidFill>
              <a:srgbClr val="C4CEB5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166871-67AE-4641-BFB6-9BA3A1A92395}"/>
                </a:ext>
              </a:extLst>
            </p:cNvPr>
            <p:cNvSpPr txBox="1"/>
            <p:nvPr/>
          </p:nvSpPr>
          <p:spPr>
            <a:xfrm>
              <a:off x="325934" y="2724284"/>
              <a:ext cx="3680192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But I can’t afford to do them all.</a:t>
              </a:r>
            </a:p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How can I decide which actions are best?</a:t>
              </a:r>
              <a:endPara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" name="Picture 15" descr="A picture containing solar cell, outdoor object&#10;&#10;Description automatically generated">
            <a:extLst>
              <a:ext uri="{FF2B5EF4-FFF2-40B4-BE49-F238E27FC236}">
                <a16:creationId xmlns:a16="http://schemas.microsoft.com/office/drawing/2014/main" id="{844B65CE-3A2B-4E75-AE7A-8171CF9B0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302" y="3519346"/>
            <a:ext cx="2229396" cy="167204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9D8384-2005-4F29-B30C-2A121FDE56E9}"/>
              </a:ext>
            </a:extLst>
          </p:cNvPr>
          <p:cNvGrpSpPr/>
          <p:nvPr/>
        </p:nvGrpSpPr>
        <p:grpSpPr>
          <a:xfrm>
            <a:off x="7131283" y="2815179"/>
            <a:ext cx="2111829" cy="2111829"/>
            <a:chOff x="7032171" y="2671354"/>
            <a:chExt cx="2111829" cy="21118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E6D8C1-1983-4235-A0C6-78EA92706ED2}"/>
                </a:ext>
              </a:extLst>
            </p:cNvPr>
            <p:cNvSpPr/>
            <p:nvPr/>
          </p:nvSpPr>
          <p:spPr>
            <a:xfrm>
              <a:off x="7593874" y="3727269"/>
              <a:ext cx="531223" cy="548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A picture containing bin, container&#10;&#10;Description automatically generated">
              <a:extLst>
                <a:ext uri="{FF2B5EF4-FFF2-40B4-BE49-F238E27FC236}">
                  <a16:creationId xmlns:a16="http://schemas.microsoft.com/office/drawing/2014/main" id="{C6A535BA-08D2-4B4A-8C0D-92A05B4C6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2171" y="2671354"/>
              <a:ext cx="2111829" cy="211182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27CC57D-2E57-4977-8390-1209BF0772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15" name="Picture 14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BCFCA7AA-8EE6-403F-8170-C3208AD9D4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740" y="4860756"/>
            <a:ext cx="624977" cy="5140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29D0DB-F22B-45A0-A30B-FBA1B74C198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64613"/>
            <a:ext cx="542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7845" y="3072938"/>
            <a:ext cx="697448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ts val="2400"/>
              </a:spcBef>
            </a:pPr>
            <a:r>
              <a:rPr lang="en-GB" sz="3200">
                <a:latin typeface="Century Gothic"/>
              </a:rPr>
              <a:t>Learn how to make a scientific decision by examining the consequences of different actions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61C3EF-E63B-8C48-9991-ADBFE053C4AD}"/>
              </a:ext>
            </a:extLst>
          </p:cNvPr>
          <p:cNvGrpSpPr>
            <a:grpSpLocks noChangeAspect="1"/>
          </p:cNvGrpSpPr>
          <p:nvPr/>
        </p:nvGrpSpPr>
        <p:grpSpPr>
          <a:xfrm>
            <a:off x="782057" y="3130492"/>
            <a:ext cx="938313" cy="938313"/>
            <a:chOff x="2032628" y="5665233"/>
            <a:chExt cx="612000" cy="612000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D16FF858-3953-104F-8D7D-88270A1F7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860" y="5752969"/>
              <a:ext cx="505111" cy="44171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178F78-4519-AF40-BCCD-EF84BC5BD178}"/>
                </a:ext>
              </a:extLst>
            </p:cNvPr>
            <p:cNvSpPr/>
            <p:nvPr/>
          </p:nvSpPr>
          <p:spPr>
            <a:xfrm>
              <a:off x="2068628" y="5699904"/>
              <a:ext cx="540000" cy="540000"/>
            </a:xfrm>
            <a:prstGeom prst="ellipse">
              <a:avLst/>
            </a:prstGeom>
            <a:noFill/>
            <a:ln w="28575"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3B1D93-EE48-D04A-9E47-D0C95EA58D59}"/>
                </a:ext>
              </a:extLst>
            </p:cNvPr>
            <p:cNvSpPr/>
            <p:nvPr/>
          </p:nvSpPr>
          <p:spPr>
            <a:xfrm>
              <a:off x="2032628" y="5665233"/>
              <a:ext cx="612000" cy="612000"/>
            </a:xfrm>
            <a:prstGeom prst="ellipse">
              <a:avLst/>
            </a:prstGeom>
            <a:noFill/>
            <a:ln w="28575"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B4D058-3EF4-954D-870C-BC2657DAA179}"/>
              </a:ext>
            </a:extLst>
          </p:cNvPr>
          <p:cNvSpPr/>
          <p:nvPr/>
        </p:nvSpPr>
        <p:spPr>
          <a:xfrm>
            <a:off x="565994" y="2061514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GB" sz="3600" b="1">
                <a:solidFill>
                  <a:prstClr val="black"/>
                </a:solidFill>
                <a:latin typeface="Century Gothic" pitchFamily="34" charset="0"/>
              </a:rPr>
              <a:t>In this lesson, you will: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9FF8E-FC56-4145-884B-7BBE722C4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4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D716B7-3ED6-4DDB-946A-964B1BC33F5E}"/>
              </a:ext>
            </a:extLst>
          </p:cNvPr>
          <p:cNvSpPr txBox="1"/>
          <p:nvPr/>
        </p:nvSpPr>
        <p:spPr>
          <a:xfrm>
            <a:off x="287772" y="1228313"/>
            <a:ext cx="860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One way is to think of all the </a:t>
            </a:r>
          </a:p>
          <a:p>
            <a:r>
              <a:rPr lang="en-GB" sz="2800" dirty="0">
                <a:latin typeface="Century Gothic" pitchFamily="34" charset="0"/>
              </a:rPr>
              <a:t>possible </a:t>
            </a:r>
            <a:r>
              <a:rPr lang="en-GB" sz="2800" b="1" dirty="0">
                <a:latin typeface="Century Gothic" pitchFamily="34" charset="0"/>
              </a:rPr>
              <a:t>consequences</a:t>
            </a:r>
            <a:r>
              <a:rPr lang="en-GB" sz="2800" dirty="0">
                <a:latin typeface="Century Gothic" pitchFamily="34" charset="0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C0CBAC-FE4D-48E7-81C1-003BE1EF7F9E}"/>
              </a:ext>
            </a:extLst>
          </p:cNvPr>
          <p:cNvSpPr/>
          <p:nvPr/>
        </p:nvSpPr>
        <p:spPr>
          <a:xfrm>
            <a:off x="287772" y="181407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EXPLAIN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2AE0B0-D23E-4991-B791-4857C0BB87FF}"/>
              </a:ext>
            </a:extLst>
          </p:cNvPr>
          <p:cNvGrpSpPr/>
          <p:nvPr/>
        </p:nvGrpSpPr>
        <p:grpSpPr>
          <a:xfrm>
            <a:off x="523697" y="3429000"/>
            <a:ext cx="2386474" cy="2736304"/>
            <a:chOff x="611560" y="3429000"/>
            <a:chExt cx="2520280" cy="2736304"/>
          </a:xfrm>
        </p:grpSpPr>
        <p:sp>
          <p:nvSpPr>
            <p:cNvPr id="26" name="Rounded Rectangle 51">
              <a:extLst>
                <a:ext uri="{FF2B5EF4-FFF2-40B4-BE49-F238E27FC236}">
                  <a16:creationId xmlns:a16="http://schemas.microsoft.com/office/drawing/2014/main" id="{336D05B9-4C71-45F8-B533-00B9B6D65AFD}"/>
                </a:ext>
              </a:extLst>
            </p:cNvPr>
            <p:cNvSpPr/>
            <p:nvPr/>
          </p:nvSpPr>
          <p:spPr>
            <a:xfrm>
              <a:off x="611560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94B8FF-3DD6-4530-BA0C-30F025280958}"/>
                </a:ext>
              </a:extLst>
            </p:cNvPr>
            <p:cNvSpPr txBox="1"/>
            <p:nvPr/>
          </p:nvSpPr>
          <p:spPr>
            <a:xfrm>
              <a:off x="755576" y="4077072"/>
              <a:ext cx="22322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Century Gothic" pitchFamily="34" charset="0"/>
                </a:rPr>
                <a:t>How might people be affected?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0F53DF-D208-4404-ADC0-6E51D5BDC356}"/>
              </a:ext>
            </a:extLst>
          </p:cNvPr>
          <p:cNvGrpSpPr/>
          <p:nvPr/>
        </p:nvGrpSpPr>
        <p:grpSpPr>
          <a:xfrm>
            <a:off x="3113193" y="3429000"/>
            <a:ext cx="2520280" cy="2736304"/>
            <a:chOff x="3491880" y="3429000"/>
            <a:chExt cx="2520280" cy="2736304"/>
          </a:xfrm>
        </p:grpSpPr>
        <p:sp>
          <p:nvSpPr>
            <p:cNvPr id="29" name="Rounded Rectangle 50">
              <a:extLst>
                <a:ext uri="{FF2B5EF4-FFF2-40B4-BE49-F238E27FC236}">
                  <a16:creationId xmlns:a16="http://schemas.microsoft.com/office/drawing/2014/main" id="{6BB35A91-0DDA-41B9-89DC-85ED33D98817}"/>
                </a:ext>
              </a:extLst>
            </p:cNvPr>
            <p:cNvSpPr/>
            <p:nvPr/>
          </p:nvSpPr>
          <p:spPr>
            <a:xfrm>
              <a:off x="3491880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729815-D5BD-4E1D-BE4A-CED354B6AFAA}"/>
                </a:ext>
              </a:extLst>
            </p:cNvPr>
            <p:cNvSpPr txBox="1"/>
            <p:nvPr/>
          </p:nvSpPr>
          <p:spPr>
            <a:xfrm>
              <a:off x="3576411" y="4077072"/>
              <a:ext cx="23512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entury Gothic" pitchFamily="34" charset="0"/>
                </a:rPr>
                <a:t>How much money does it cost?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59F4EE-9A5F-4A11-9679-607860894901}"/>
              </a:ext>
            </a:extLst>
          </p:cNvPr>
          <p:cNvGrpSpPr/>
          <p:nvPr/>
        </p:nvGrpSpPr>
        <p:grpSpPr>
          <a:xfrm>
            <a:off x="5769958" y="3429000"/>
            <a:ext cx="2520280" cy="2736304"/>
            <a:chOff x="6444208" y="3429000"/>
            <a:chExt cx="2520280" cy="2736304"/>
          </a:xfrm>
        </p:grpSpPr>
        <p:sp>
          <p:nvSpPr>
            <p:cNvPr id="32" name="Rounded Rectangle 49">
              <a:extLst>
                <a:ext uri="{FF2B5EF4-FFF2-40B4-BE49-F238E27FC236}">
                  <a16:creationId xmlns:a16="http://schemas.microsoft.com/office/drawing/2014/main" id="{943310ED-DBBD-470B-B310-D798311C8275}"/>
                </a:ext>
              </a:extLst>
            </p:cNvPr>
            <p:cNvSpPr/>
            <p:nvPr/>
          </p:nvSpPr>
          <p:spPr>
            <a:xfrm>
              <a:off x="6444208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C25CB3-2584-4EA4-B901-06A734438289}"/>
                </a:ext>
              </a:extLst>
            </p:cNvPr>
            <p:cNvSpPr txBox="1"/>
            <p:nvPr/>
          </p:nvSpPr>
          <p:spPr>
            <a:xfrm>
              <a:off x="6588224" y="4077072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Century Gothic" pitchFamily="34" charset="0"/>
                </a:rPr>
                <a:t>How might habitats be affected?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14C65A-2EF2-4C9D-BD3A-1C5B5368306D}"/>
              </a:ext>
            </a:extLst>
          </p:cNvPr>
          <p:cNvGrpSpPr/>
          <p:nvPr/>
        </p:nvGrpSpPr>
        <p:grpSpPr>
          <a:xfrm>
            <a:off x="544733" y="2453095"/>
            <a:ext cx="2386473" cy="1221547"/>
            <a:chOff x="611560" y="2457492"/>
            <a:chExt cx="2520280" cy="1233118"/>
          </a:xfrm>
        </p:grpSpPr>
        <p:pic>
          <p:nvPicPr>
            <p:cNvPr id="35" name="Picture 34" descr="people icon.png">
              <a:extLst>
                <a:ext uri="{FF2B5EF4-FFF2-40B4-BE49-F238E27FC236}">
                  <a16:creationId xmlns:a16="http://schemas.microsoft.com/office/drawing/2014/main" id="{650057E9-66DD-41C2-96E5-5B6857234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916" y="2457492"/>
              <a:ext cx="1992826" cy="675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B81D7C-3614-4D25-8028-80D02021E383}"/>
                </a:ext>
              </a:extLst>
            </p:cNvPr>
            <p:cNvGrpSpPr/>
            <p:nvPr/>
          </p:nvGrpSpPr>
          <p:grpSpPr>
            <a:xfrm>
              <a:off x="611560" y="3167390"/>
              <a:ext cx="2520280" cy="523220"/>
              <a:chOff x="611560" y="3167390"/>
              <a:chExt cx="2520280" cy="523220"/>
            </a:xfrm>
          </p:grpSpPr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835AC83E-B6D2-4E1D-8267-395DFFFF1837}"/>
                  </a:ext>
                </a:extLst>
              </p:cNvPr>
              <p:cNvSpPr/>
              <p:nvPr/>
            </p:nvSpPr>
            <p:spPr>
              <a:xfrm>
                <a:off x="611560" y="3176972"/>
                <a:ext cx="2520280" cy="50405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CCDDA4-539A-45F7-9D46-47094985BB07}"/>
                  </a:ext>
                </a:extLst>
              </p:cNvPr>
              <p:cNvSpPr txBox="1"/>
              <p:nvPr/>
            </p:nvSpPr>
            <p:spPr>
              <a:xfrm>
                <a:off x="1043608" y="3167390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bg1"/>
                    </a:solidFill>
                    <a:latin typeface="Century Gothic" pitchFamily="34" charset="0"/>
                  </a:rPr>
                  <a:t>Social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53EAF4-E1A4-49D5-BBF8-B92AE3218E78}"/>
              </a:ext>
            </a:extLst>
          </p:cNvPr>
          <p:cNvGrpSpPr/>
          <p:nvPr/>
        </p:nvGrpSpPr>
        <p:grpSpPr>
          <a:xfrm>
            <a:off x="3113193" y="2320395"/>
            <a:ext cx="2520280" cy="1396637"/>
            <a:chOff x="3491880" y="2320395"/>
            <a:chExt cx="2520280" cy="1396637"/>
          </a:xfrm>
        </p:grpSpPr>
        <p:pic>
          <p:nvPicPr>
            <p:cNvPr id="40" name="Picture 39" descr="wallet.png">
              <a:extLst>
                <a:ext uri="{FF2B5EF4-FFF2-40B4-BE49-F238E27FC236}">
                  <a16:creationId xmlns:a16="http://schemas.microsoft.com/office/drawing/2014/main" id="{4E27C34E-8E5D-4633-B505-D45668799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098" y="2320395"/>
              <a:ext cx="810735" cy="810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8526E58-65C4-4D6D-9374-AB14F96671BD}"/>
                </a:ext>
              </a:extLst>
            </p:cNvPr>
            <p:cNvGrpSpPr/>
            <p:nvPr/>
          </p:nvGrpSpPr>
          <p:grpSpPr>
            <a:xfrm>
              <a:off x="3491880" y="3193812"/>
              <a:ext cx="2520280" cy="523220"/>
              <a:chOff x="611560" y="3167390"/>
              <a:chExt cx="2520280" cy="523220"/>
            </a:xfrm>
          </p:grpSpPr>
          <p:sp>
            <p:nvSpPr>
              <p:cNvPr id="42" name="Rounded Rectangle 25">
                <a:extLst>
                  <a:ext uri="{FF2B5EF4-FFF2-40B4-BE49-F238E27FC236}">
                    <a16:creationId xmlns:a16="http://schemas.microsoft.com/office/drawing/2014/main" id="{0AD34122-8DF5-4281-8F63-50469E2B3623}"/>
                  </a:ext>
                </a:extLst>
              </p:cNvPr>
              <p:cNvSpPr/>
              <p:nvPr/>
            </p:nvSpPr>
            <p:spPr>
              <a:xfrm>
                <a:off x="611560" y="3176972"/>
                <a:ext cx="2520280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2BB867-E1C8-4A46-8096-1CF4D9CD4DA7}"/>
                  </a:ext>
                </a:extLst>
              </p:cNvPr>
              <p:cNvSpPr txBox="1"/>
              <p:nvPr/>
            </p:nvSpPr>
            <p:spPr>
              <a:xfrm>
                <a:off x="935595" y="3167390"/>
                <a:ext cx="2016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bg1"/>
                    </a:solidFill>
                    <a:latin typeface="Century Gothic" pitchFamily="34" charset="0"/>
                  </a:rPr>
                  <a:t>Economic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B311EF-92F2-4797-B3AE-172175A1B045}"/>
              </a:ext>
            </a:extLst>
          </p:cNvPr>
          <p:cNvGrpSpPr/>
          <p:nvPr/>
        </p:nvGrpSpPr>
        <p:grpSpPr>
          <a:xfrm>
            <a:off x="5769958" y="2327606"/>
            <a:ext cx="2520280" cy="1399008"/>
            <a:chOff x="6444208" y="2327606"/>
            <a:chExt cx="2520280" cy="1399008"/>
          </a:xfrm>
        </p:grpSpPr>
        <p:pic>
          <p:nvPicPr>
            <p:cNvPr id="45" name="Picture 44" descr="environment icon.png">
              <a:extLst>
                <a:ext uri="{FF2B5EF4-FFF2-40B4-BE49-F238E27FC236}">
                  <a16:creationId xmlns:a16="http://schemas.microsoft.com/office/drawing/2014/main" id="{82D3B003-51E8-48CD-A68C-EAD5A87C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158" y="2327606"/>
              <a:ext cx="1123019" cy="838218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82BDB11-4199-462E-8877-AACF2CA17E7D}"/>
                </a:ext>
              </a:extLst>
            </p:cNvPr>
            <p:cNvGrpSpPr/>
            <p:nvPr/>
          </p:nvGrpSpPr>
          <p:grpSpPr>
            <a:xfrm>
              <a:off x="6444208" y="3212976"/>
              <a:ext cx="2520280" cy="513638"/>
              <a:chOff x="899592" y="3167390"/>
              <a:chExt cx="2520280" cy="513638"/>
            </a:xfrm>
          </p:grpSpPr>
          <p:sp>
            <p:nvSpPr>
              <p:cNvPr id="47" name="Rounded Rectangle 29">
                <a:extLst>
                  <a:ext uri="{FF2B5EF4-FFF2-40B4-BE49-F238E27FC236}">
                    <a16:creationId xmlns:a16="http://schemas.microsoft.com/office/drawing/2014/main" id="{62410228-3EF5-46C5-B8A5-08CBC57E6D84}"/>
                  </a:ext>
                </a:extLst>
              </p:cNvPr>
              <p:cNvSpPr/>
              <p:nvPr/>
            </p:nvSpPr>
            <p:spPr>
              <a:xfrm>
                <a:off x="899592" y="3176972"/>
                <a:ext cx="2520280" cy="504056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4D563B-848B-460E-B648-C7B6653F2A06}"/>
                  </a:ext>
                </a:extLst>
              </p:cNvPr>
              <p:cNvSpPr txBox="1"/>
              <p:nvPr/>
            </p:nvSpPr>
            <p:spPr>
              <a:xfrm>
                <a:off x="899592" y="3167390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>
                    <a:solidFill>
                      <a:schemeClr val="bg1"/>
                    </a:solidFill>
                    <a:latin typeface="Century Gothic" pitchFamily="34" charset="0"/>
                  </a:rPr>
                  <a:t>Environmental</a:t>
                </a: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F7A31A7-CBED-4FA8-800C-3E9BE53F31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4AFD4B4-2307-405E-A5BD-417A3DBD3DCC}"/>
              </a:ext>
            </a:extLst>
          </p:cNvPr>
          <p:cNvSpPr/>
          <p:nvPr/>
        </p:nvSpPr>
        <p:spPr>
          <a:xfrm>
            <a:off x="287772" y="706250"/>
            <a:ext cx="8604250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How can we decide which actions are best?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1DE248-BBB5-4292-BA4B-130CF54B3C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4F4F5"/>
              </a:gs>
              <a:gs pos="31000">
                <a:srgbClr val="FFFFFF"/>
              </a:gs>
              <a:gs pos="100000">
                <a:srgbClr val="F5F5F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34ECB17-8965-458B-83E4-7DF5237AB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408330"/>
            <a:ext cx="9144000" cy="39232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716B7-3ED6-4DDB-946A-964B1BC33F5E}"/>
              </a:ext>
            </a:extLst>
          </p:cNvPr>
          <p:cNvSpPr txBox="1"/>
          <p:nvPr/>
        </p:nvSpPr>
        <p:spPr>
          <a:xfrm>
            <a:off x="383703" y="850071"/>
            <a:ext cx="7984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Consequences may be positive or negative.</a:t>
            </a:r>
          </a:p>
          <a:p>
            <a:endParaRPr lang="en-GB" sz="2800" dirty="0">
              <a:latin typeface="Century Gothic" pitchFamily="34" charset="0"/>
            </a:endParaRPr>
          </a:p>
          <a:p>
            <a:r>
              <a:rPr lang="en-GB" sz="2800" dirty="0">
                <a:latin typeface="Century Gothic" pitchFamily="34" charset="0"/>
              </a:rPr>
              <a:t>To make a decision you weigh them up: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C0CBAC-FE4D-48E7-81C1-003BE1EF7F9E}"/>
              </a:ext>
            </a:extLst>
          </p:cNvPr>
          <p:cNvSpPr/>
          <p:nvPr/>
        </p:nvSpPr>
        <p:spPr>
          <a:xfrm>
            <a:off x="287772" y="181407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EXPLAIN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FA079-802A-4F54-AF37-13D0E7B3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64FDAA-D01C-E740-9C8F-383494CB6A6D}"/>
              </a:ext>
            </a:extLst>
          </p:cNvPr>
          <p:cNvSpPr txBox="1"/>
          <p:nvPr/>
        </p:nvSpPr>
        <p:spPr>
          <a:xfrm>
            <a:off x="383703" y="3334163"/>
            <a:ext cx="2502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Positive consequences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F056D0-57CB-AA4F-8BB2-8134727F829C}"/>
              </a:ext>
            </a:extLst>
          </p:cNvPr>
          <p:cNvSpPr txBox="1"/>
          <p:nvPr/>
        </p:nvSpPr>
        <p:spPr>
          <a:xfrm>
            <a:off x="5589837" y="2503166"/>
            <a:ext cx="2502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Negative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07844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D716B7-3ED6-4DDB-946A-964B1BC33F5E}"/>
              </a:ext>
            </a:extLst>
          </p:cNvPr>
          <p:cNvSpPr txBox="1"/>
          <p:nvPr/>
        </p:nvSpPr>
        <p:spPr>
          <a:xfrm>
            <a:off x="1794707" y="112264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Practise making scientific decisions by playing the Consequences Game.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AC789-558F-46EF-A10E-227B482770F7}"/>
              </a:ext>
            </a:extLst>
          </p:cNvPr>
          <p:cNvGrpSpPr/>
          <p:nvPr/>
        </p:nvGrpSpPr>
        <p:grpSpPr>
          <a:xfrm>
            <a:off x="4355976" y="3426355"/>
            <a:ext cx="4510467" cy="2872001"/>
            <a:chOff x="4160496" y="3281492"/>
            <a:chExt cx="4510467" cy="2872001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70C843C3-C32A-40FE-A448-E23C10FAD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46402">
              <a:off x="4160496" y="3281492"/>
              <a:ext cx="4510467" cy="2799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F50285-F2A1-4AAA-88E1-1E1CE42CD97F}"/>
                </a:ext>
              </a:extLst>
            </p:cNvPr>
            <p:cNvSpPr/>
            <p:nvPr/>
          </p:nvSpPr>
          <p:spPr>
            <a:xfrm>
              <a:off x="5364088" y="4032448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B83A84-1E83-438C-B69B-0ABAEB986611}"/>
                </a:ext>
              </a:extLst>
            </p:cNvPr>
            <p:cNvSpPr/>
            <p:nvPr/>
          </p:nvSpPr>
          <p:spPr>
            <a:xfrm>
              <a:off x="5436096" y="4032448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3D360D-A24F-475D-A70C-E6A16C113DC5}"/>
                </a:ext>
              </a:extLst>
            </p:cNvPr>
            <p:cNvSpPr/>
            <p:nvPr/>
          </p:nvSpPr>
          <p:spPr>
            <a:xfrm>
              <a:off x="5508104" y="3960440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green  marker pen.png">
              <a:extLst>
                <a:ext uri="{FF2B5EF4-FFF2-40B4-BE49-F238E27FC236}">
                  <a16:creationId xmlns:a16="http://schemas.microsoft.com/office/drawing/2014/main" id="{F71FDCC6-72FB-4A38-8BC0-0BE967358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14394">
              <a:off x="7669073" y="4258679"/>
              <a:ext cx="304913" cy="18948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red marker pen.png">
              <a:extLst>
                <a:ext uri="{FF2B5EF4-FFF2-40B4-BE49-F238E27FC236}">
                  <a16:creationId xmlns:a16="http://schemas.microsoft.com/office/drawing/2014/main" id="{5B699593-64A3-4EC9-9CE2-0940E433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509916">
              <a:off x="6808456" y="3427305"/>
              <a:ext cx="311262" cy="180532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EFF556-4635-4172-99F5-5DEB5DD0CD2C}"/>
              </a:ext>
            </a:extLst>
          </p:cNvPr>
          <p:cNvGrpSpPr/>
          <p:nvPr/>
        </p:nvGrpSpPr>
        <p:grpSpPr>
          <a:xfrm>
            <a:off x="313776" y="982927"/>
            <a:ext cx="8434937" cy="2484276"/>
            <a:chOff x="313527" y="1628800"/>
            <a:chExt cx="8434937" cy="24842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964F9A-7ECA-4063-81FE-9E1DD2446EB4}"/>
                </a:ext>
              </a:extLst>
            </p:cNvPr>
            <p:cNvGrpSpPr/>
            <p:nvPr/>
          </p:nvGrpSpPr>
          <p:grpSpPr>
            <a:xfrm>
              <a:off x="313527" y="1628800"/>
              <a:ext cx="8434937" cy="2484276"/>
              <a:chOff x="313527" y="1628800"/>
              <a:chExt cx="8434937" cy="2484276"/>
            </a:xfrm>
          </p:grpSpPr>
          <p:pic>
            <p:nvPicPr>
              <p:cNvPr id="14" name="Picture 13" descr="thinking boy.png">
                <a:extLst>
                  <a:ext uri="{FF2B5EF4-FFF2-40B4-BE49-F238E27FC236}">
                    <a16:creationId xmlns:a16="http://schemas.microsoft.com/office/drawing/2014/main" id="{99861BA0-A9B0-47E9-9304-170159E97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3527" y="1628800"/>
                <a:ext cx="2139238" cy="24842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8AB966-F5BC-4425-BFDD-7E7DE2808338}"/>
                  </a:ext>
                </a:extLst>
              </p:cNvPr>
              <p:cNvGrpSpPr/>
              <p:nvPr/>
            </p:nvGrpSpPr>
            <p:grpSpPr>
              <a:xfrm>
                <a:off x="2483768" y="1772816"/>
                <a:ext cx="6264696" cy="1728192"/>
                <a:chOff x="2627784" y="1988840"/>
                <a:chExt cx="10441160" cy="403244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8AC07A4-3C4B-47B7-9146-F8A7311C17FD}"/>
                    </a:ext>
                  </a:extLst>
                </p:cNvPr>
                <p:cNvSpPr/>
                <p:nvPr/>
              </p:nvSpPr>
              <p:spPr>
                <a:xfrm>
                  <a:off x="2627784" y="1988840"/>
                  <a:ext cx="10441160" cy="4032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B3EC60-26B5-4A9C-82AA-5253FA07A823}"/>
                    </a:ext>
                  </a:extLst>
                </p:cNvPr>
                <p:cNvSpPr txBox="1"/>
                <p:nvPr/>
              </p:nvSpPr>
              <p:spPr>
                <a:xfrm>
                  <a:off x="2747797" y="2132857"/>
                  <a:ext cx="2904323" cy="11269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>
                      <a:latin typeface="Century Gothic" pitchFamily="34" charset="0"/>
                    </a:rPr>
                    <a:t>Should...</a:t>
                  </a:r>
                </a:p>
              </p:txBody>
            </p:sp>
          </p:grpSp>
        </p:grpSp>
        <p:pic>
          <p:nvPicPr>
            <p:cNvPr id="13" name="Picture 12" descr="question mark.png">
              <a:extLst>
                <a:ext uri="{FF2B5EF4-FFF2-40B4-BE49-F238E27FC236}">
                  <a16:creationId xmlns:a16="http://schemas.microsoft.com/office/drawing/2014/main" id="{1161B7E9-3E3D-4332-8B5A-CDEA4376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2400" y="2708920"/>
              <a:ext cx="503209" cy="7920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22441FD-0F5C-4C87-A1DC-787AC1D9E45C}"/>
              </a:ext>
            </a:extLst>
          </p:cNvPr>
          <p:cNvSpPr/>
          <p:nvPr/>
        </p:nvSpPr>
        <p:spPr>
          <a:xfrm>
            <a:off x="287772" y="181407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</a:rPr>
              <a:t>GUIDE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F876DA-448F-4F86-BC96-6EA2440B8C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9A6C52-B2E5-45D2-8B4C-349286FE6B41}"/>
              </a:ext>
            </a:extLst>
          </p:cNvPr>
          <p:cNvSpPr txBox="1"/>
          <p:nvPr/>
        </p:nvSpPr>
        <p:spPr>
          <a:xfrm>
            <a:off x="365161" y="3121565"/>
            <a:ext cx="5878477" cy="2669962"/>
          </a:xfrm>
          <a:prstGeom prst="rect">
            <a:avLst/>
          </a:prstGeom>
          <a:solidFill>
            <a:srgbClr val="CDD4F4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Century Gothic" panose="020B0502020202020204" pitchFamily="34" charset="0"/>
              </a:rPr>
              <a:t>Activity: Consequences Game 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Work in a group of 3.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Cut out the blank cards (SS1).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Read the rules (SS2).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Play the game on the board (SS3).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Decide if the action is a good idea.</a:t>
            </a:r>
          </a:p>
        </p:txBody>
      </p:sp>
    </p:spTree>
    <p:extLst>
      <p:ext uri="{BB962C8B-B14F-4D97-AF65-F5344CB8AC3E}">
        <p14:creationId xmlns:p14="http://schemas.microsoft.com/office/powerpoint/2010/main" val="54797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4B6C048-A747-4BBC-A5B8-BE2FCB62D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13" y="426354"/>
            <a:ext cx="4760307" cy="238873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09AF00-32F2-442A-99E7-A750956A76EA}"/>
              </a:ext>
            </a:extLst>
          </p:cNvPr>
          <p:cNvSpPr/>
          <p:nvPr/>
        </p:nvSpPr>
        <p:spPr>
          <a:xfrm>
            <a:off x="6487779" y="1735442"/>
            <a:ext cx="1533471" cy="804558"/>
          </a:xfrm>
          <a:custGeom>
            <a:avLst/>
            <a:gdLst>
              <a:gd name="connsiteX0" fmla="*/ 457855 w 1901903"/>
              <a:gd name="connsiteY0" fmla="*/ 39057 h 982814"/>
              <a:gd name="connsiteX1" fmla="*/ 197973 w 1901903"/>
              <a:gd name="connsiteY1" fmla="*/ 154560 h 982814"/>
              <a:gd name="connsiteX2" fmla="*/ 53594 w 1901903"/>
              <a:gd name="connsiteY2" fmla="*/ 472194 h 982814"/>
              <a:gd name="connsiteX3" fmla="*/ 5468 w 1901903"/>
              <a:gd name="connsiteY3" fmla="*/ 606947 h 982814"/>
              <a:gd name="connsiteX4" fmla="*/ 169097 w 1901903"/>
              <a:gd name="connsiteY4" fmla="*/ 809078 h 982814"/>
              <a:gd name="connsiteX5" fmla="*/ 1102748 w 1901903"/>
              <a:gd name="connsiteY5" fmla="*/ 943832 h 982814"/>
              <a:gd name="connsiteX6" fmla="*/ 1564761 w 1901903"/>
              <a:gd name="connsiteY6" fmla="*/ 982333 h 982814"/>
              <a:gd name="connsiteX7" fmla="*/ 1757266 w 1901903"/>
              <a:gd name="connsiteY7" fmla="*/ 924581 h 982814"/>
              <a:gd name="connsiteX8" fmla="*/ 1853518 w 1901903"/>
              <a:gd name="connsiteY8" fmla="*/ 799453 h 982814"/>
              <a:gd name="connsiteX9" fmla="*/ 1901645 w 1901903"/>
              <a:gd name="connsiteY9" fmla="*/ 558821 h 982814"/>
              <a:gd name="connsiteX10" fmla="*/ 1834268 w 1901903"/>
              <a:gd name="connsiteY10" fmla="*/ 356691 h 982814"/>
              <a:gd name="connsiteX11" fmla="*/ 1776516 w 1901903"/>
              <a:gd name="connsiteY11" fmla="*/ 173811 h 982814"/>
              <a:gd name="connsiteX12" fmla="*/ 1507009 w 1901903"/>
              <a:gd name="connsiteY12" fmla="*/ 67933 h 982814"/>
              <a:gd name="connsiteX13" fmla="*/ 1256752 w 1901903"/>
              <a:gd name="connsiteY13" fmla="*/ 19806 h 982814"/>
              <a:gd name="connsiteX14" fmla="*/ 602234 w 1901903"/>
              <a:gd name="connsiteY14" fmla="*/ 556 h 982814"/>
              <a:gd name="connsiteX15" fmla="*/ 457855 w 1901903"/>
              <a:gd name="connsiteY15" fmla="*/ 39057 h 98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1903" h="982814">
                <a:moveTo>
                  <a:pt x="457855" y="39057"/>
                </a:moveTo>
                <a:cubicBezTo>
                  <a:pt x="390478" y="64724"/>
                  <a:pt x="265350" y="82371"/>
                  <a:pt x="197973" y="154560"/>
                </a:cubicBezTo>
                <a:cubicBezTo>
                  <a:pt x="130596" y="226749"/>
                  <a:pt x="85678" y="396796"/>
                  <a:pt x="53594" y="472194"/>
                </a:cubicBezTo>
                <a:cubicBezTo>
                  <a:pt x="21510" y="547592"/>
                  <a:pt x="-13783" y="550800"/>
                  <a:pt x="5468" y="606947"/>
                </a:cubicBezTo>
                <a:cubicBezTo>
                  <a:pt x="24718" y="663094"/>
                  <a:pt x="-13783" y="752931"/>
                  <a:pt x="169097" y="809078"/>
                </a:cubicBezTo>
                <a:cubicBezTo>
                  <a:pt x="351977" y="865225"/>
                  <a:pt x="870137" y="914956"/>
                  <a:pt x="1102748" y="943832"/>
                </a:cubicBezTo>
                <a:cubicBezTo>
                  <a:pt x="1335359" y="972708"/>
                  <a:pt x="1455675" y="985541"/>
                  <a:pt x="1564761" y="982333"/>
                </a:cubicBezTo>
                <a:cubicBezTo>
                  <a:pt x="1673847" y="979125"/>
                  <a:pt x="1709140" y="955061"/>
                  <a:pt x="1757266" y="924581"/>
                </a:cubicBezTo>
                <a:cubicBezTo>
                  <a:pt x="1805392" y="894101"/>
                  <a:pt x="1829455" y="860413"/>
                  <a:pt x="1853518" y="799453"/>
                </a:cubicBezTo>
                <a:cubicBezTo>
                  <a:pt x="1877581" y="738493"/>
                  <a:pt x="1904853" y="632615"/>
                  <a:pt x="1901645" y="558821"/>
                </a:cubicBezTo>
                <a:cubicBezTo>
                  <a:pt x="1898437" y="485027"/>
                  <a:pt x="1855123" y="420859"/>
                  <a:pt x="1834268" y="356691"/>
                </a:cubicBezTo>
                <a:cubicBezTo>
                  <a:pt x="1813413" y="292523"/>
                  <a:pt x="1831059" y="221937"/>
                  <a:pt x="1776516" y="173811"/>
                </a:cubicBezTo>
                <a:cubicBezTo>
                  <a:pt x="1721973" y="125685"/>
                  <a:pt x="1593636" y="93600"/>
                  <a:pt x="1507009" y="67933"/>
                </a:cubicBezTo>
                <a:cubicBezTo>
                  <a:pt x="1420382" y="42266"/>
                  <a:pt x="1407548" y="31036"/>
                  <a:pt x="1256752" y="19806"/>
                </a:cubicBezTo>
                <a:cubicBezTo>
                  <a:pt x="1105956" y="8576"/>
                  <a:pt x="736988" y="-2652"/>
                  <a:pt x="602234" y="556"/>
                </a:cubicBezTo>
                <a:cubicBezTo>
                  <a:pt x="467480" y="3764"/>
                  <a:pt x="525232" y="13390"/>
                  <a:pt x="457855" y="390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3E1F41B-3FE7-44DD-9460-9AE1BE9C5265}"/>
              </a:ext>
            </a:extLst>
          </p:cNvPr>
          <p:cNvSpPr/>
          <p:nvPr/>
        </p:nvSpPr>
        <p:spPr>
          <a:xfrm>
            <a:off x="2863282" y="2208649"/>
            <a:ext cx="4719782" cy="1220355"/>
          </a:xfrm>
          <a:prstGeom prst="arc">
            <a:avLst>
              <a:gd name="adj1" fmla="val 983224"/>
              <a:gd name="adj2" fmla="val 958965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0FD03A-A19C-45AF-8011-4E1694EF97A8}"/>
              </a:ext>
            </a:extLst>
          </p:cNvPr>
          <p:cNvSpPr/>
          <p:nvPr/>
        </p:nvSpPr>
        <p:spPr>
          <a:xfrm>
            <a:off x="1513353" y="4724531"/>
            <a:ext cx="1348509" cy="803563"/>
          </a:xfrm>
          <a:custGeom>
            <a:avLst/>
            <a:gdLst>
              <a:gd name="connsiteX0" fmla="*/ 184727 w 1348509"/>
              <a:gd name="connsiteY0" fmla="*/ 0 h 803563"/>
              <a:gd name="connsiteX1" fmla="*/ 1154545 w 1348509"/>
              <a:gd name="connsiteY1" fmla="*/ 18472 h 803563"/>
              <a:gd name="connsiteX2" fmla="*/ 1348509 w 1348509"/>
              <a:gd name="connsiteY2" fmla="*/ 711200 h 803563"/>
              <a:gd name="connsiteX3" fmla="*/ 942109 w 1348509"/>
              <a:gd name="connsiteY3" fmla="*/ 803563 h 803563"/>
              <a:gd name="connsiteX4" fmla="*/ 415636 w 1348509"/>
              <a:gd name="connsiteY4" fmla="*/ 803563 h 803563"/>
              <a:gd name="connsiteX5" fmla="*/ 0 w 1348509"/>
              <a:gd name="connsiteY5" fmla="*/ 720436 h 803563"/>
              <a:gd name="connsiteX6" fmla="*/ 64654 w 1348509"/>
              <a:gd name="connsiteY6" fmla="*/ 498763 h 803563"/>
              <a:gd name="connsiteX7" fmla="*/ 184727 w 1348509"/>
              <a:gd name="connsiteY7" fmla="*/ 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509" h="803563">
                <a:moveTo>
                  <a:pt x="184727" y="0"/>
                </a:moveTo>
                <a:lnTo>
                  <a:pt x="1154545" y="18472"/>
                </a:lnTo>
                <a:lnTo>
                  <a:pt x="1348509" y="711200"/>
                </a:lnTo>
                <a:lnTo>
                  <a:pt x="942109" y="803563"/>
                </a:lnTo>
                <a:lnTo>
                  <a:pt x="415636" y="803563"/>
                </a:lnTo>
                <a:lnTo>
                  <a:pt x="0" y="720436"/>
                </a:lnTo>
                <a:lnTo>
                  <a:pt x="64654" y="498763"/>
                </a:lnTo>
                <a:lnTo>
                  <a:pt x="1847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59446-E857-4B81-A113-FEE64C40E3AC}"/>
              </a:ext>
            </a:extLst>
          </p:cNvPr>
          <p:cNvSpPr txBox="1"/>
          <p:nvPr/>
        </p:nvSpPr>
        <p:spPr>
          <a:xfrm>
            <a:off x="863611" y="555766"/>
            <a:ext cx="3708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look at the actions to reduce my café’s CO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emissions and their consequences.</a:t>
            </a:r>
          </a:p>
          <a:p>
            <a:pPr algn="l" fontAlgn="base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we only have a limited budget.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0DBCC-5530-4F54-80A5-1F497A355D0E}"/>
              </a:ext>
            </a:extLst>
          </p:cNvPr>
          <p:cNvSpPr/>
          <p:nvPr/>
        </p:nvSpPr>
        <p:spPr>
          <a:xfrm>
            <a:off x="287772" y="181407"/>
            <a:ext cx="1439431" cy="325489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</a:rPr>
              <a:t>EMPOWER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9E5BD-C0DE-47E0-950C-E9E6856D5344}"/>
              </a:ext>
            </a:extLst>
          </p:cNvPr>
          <p:cNvSpPr txBox="1"/>
          <p:nvPr/>
        </p:nvSpPr>
        <p:spPr>
          <a:xfrm>
            <a:off x="395288" y="3330797"/>
            <a:ext cx="8353425" cy="2362185"/>
          </a:xfrm>
          <a:prstGeom prst="rect">
            <a:avLst/>
          </a:prstGeom>
          <a:solidFill>
            <a:srgbClr val="CDD4F4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Century Gothic" panose="020B0502020202020204" pitchFamily="34" charset="0"/>
              </a:rPr>
              <a:t>Activity: Examine the consequences                          </a:t>
            </a:r>
            <a:r>
              <a:rPr lang="en-GB" sz="1800" b="1" dirty="0">
                <a:latin typeface="Century Gothic" panose="020B0502020202020204" pitchFamily="34" charset="0"/>
              </a:rPr>
              <a:t>SS4-6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Have each person in a group take one problem: transport (SS4), electricity (SS5) and waste (SS6).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Go through the consequences of each 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Decide which one is best, with reasons.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Explain your choice to the group.</a:t>
            </a:r>
          </a:p>
        </p:txBody>
      </p:sp>
      <p:pic>
        <p:nvPicPr>
          <p:cNvPr id="9" name="Picture 8" descr="A picture containing dress&#10;&#10;Description automatically generated">
            <a:extLst>
              <a:ext uri="{FF2B5EF4-FFF2-40B4-BE49-F238E27FC236}">
                <a16:creationId xmlns:a16="http://schemas.microsoft.com/office/drawing/2014/main" id="{3D13F57D-848F-48A8-B2AA-23A923DBD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407" y="668622"/>
            <a:ext cx="3999611" cy="2676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D5F4F-438C-4476-9603-591953D28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14" name="Picture 13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BF03674D-58A1-4A57-969D-9F8FFE403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617" y="2580100"/>
            <a:ext cx="624977" cy="514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1E114B-694E-4594-9389-E9B76D5E2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538711"/>
            <a:ext cx="542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6D489-FF09-42F5-9C72-1BCF691389D8}"/>
              </a:ext>
            </a:extLst>
          </p:cNvPr>
          <p:cNvSpPr/>
          <p:nvPr/>
        </p:nvSpPr>
        <p:spPr>
          <a:xfrm>
            <a:off x="0" y="3298310"/>
            <a:ext cx="9142412" cy="1066801"/>
          </a:xfrm>
          <a:prstGeom prst="rect">
            <a:avLst/>
          </a:prstGeom>
          <a:solidFill>
            <a:srgbClr val="5AF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80224-5EBD-4534-9024-419E0646F126}"/>
              </a:ext>
            </a:extLst>
          </p:cNvPr>
          <p:cNvSpPr txBox="1"/>
          <p:nvPr/>
        </p:nvSpPr>
        <p:spPr>
          <a:xfrm>
            <a:off x="0" y="3359016"/>
            <a:ext cx="914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entury Gothic" pitchFamily="34" charset="0"/>
              </a:rPr>
              <a:t>Game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CEEF5-D597-4BA9-9596-32AB4BED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03" y="962948"/>
            <a:ext cx="4476101" cy="13343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AFE33D-6665-47A3-8205-D2DF80022C91}"/>
              </a:ext>
            </a:extLst>
          </p:cNvPr>
          <p:cNvSpPr txBox="1"/>
          <p:nvPr/>
        </p:nvSpPr>
        <p:spPr>
          <a:xfrm>
            <a:off x="-103657" y="4425821"/>
            <a:ext cx="91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entury Gothic" pitchFamily="34" charset="0"/>
              </a:rPr>
              <a:t>Student sheets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322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5" ma:contentTypeDescription="Create a new document." ma:contentTypeScope="" ma:versionID="a543a0f634eaae59748c410d47d96dcc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6f76fc9f12ec2a13a4b058f1bf6c2845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21B1E-AF38-452B-B809-85D6B445C7FA}">
  <ds:schemaRefs>
    <ds:schemaRef ds:uri="f394e9b0-6f8b-40d8-8976-8489f5e4e9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8AF4FF-BD69-4E17-A36F-FA53902692BD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394e9b0-6f8b-40d8-8976-8489f5e4e9b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E6B976-60DB-4241-8D4E-AFFEAE8490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1513</Words>
  <Application>Microsoft Office PowerPoint</Application>
  <PresentationFormat>On-screen Show (4:3)</PresentationFormat>
  <Paragraphs>207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Young</dc:creator>
  <cp:lastModifiedBy>Gemma Young</cp:lastModifiedBy>
  <cp:revision>6</cp:revision>
  <dcterms:created xsi:type="dcterms:W3CDTF">2018-04-27T13:17:46Z</dcterms:created>
  <dcterms:modified xsi:type="dcterms:W3CDTF">2021-11-03T15:38:32Z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0x010100AC1C7C3A662D6440A0807A4EEF1554AD</vt:lpwstr>
  </property>
</Properties>
</file>